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7" r:id="rId2"/>
    <p:sldId id="256" r:id="rId3"/>
    <p:sldId id="283" r:id="rId4"/>
    <p:sldId id="284" r:id="rId5"/>
    <p:sldId id="286" r:id="rId6"/>
    <p:sldId id="285" r:id="rId7"/>
    <p:sldId id="290" r:id="rId8"/>
    <p:sldId id="291" r:id="rId9"/>
    <p:sldId id="289" r:id="rId10"/>
    <p:sldId id="287" r:id="rId11"/>
    <p:sldId id="288" r:id="rId12"/>
    <p:sldId id="292" r:id="rId13"/>
    <p:sldId id="294" r:id="rId14"/>
    <p:sldId id="295" r:id="rId15"/>
    <p:sldId id="296" r:id="rId16"/>
    <p:sldId id="270" r:id="rId17"/>
    <p:sldId id="29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F62BB"/>
    <a:srgbClr val="3265BE"/>
    <a:srgbClr val="70AD47"/>
    <a:srgbClr val="804444"/>
    <a:srgbClr val="FFC000"/>
    <a:srgbClr val="36C836"/>
    <a:srgbClr val="009AB4"/>
    <a:srgbClr val="8C151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5755" autoAdjust="0"/>
  </p:normalViewPr>
  <p:slideViewPr>
    <p:cSldViewPr snapToGrid="0">
      <p:cViewPr varScale="1">
        <p:scale>
          <a:sx n="79" d="100"/>
          <a:sy n="79" d="100"/>
        </p:scale>
        <p:origin x="98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EDBE-41B0-47FC-9EFB-BD9F3233B533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62143-CEED-4295-8FB4-0F17DABE7C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96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97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7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015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6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933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416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318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2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34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29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62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007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7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4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627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62143-CEED-4295-8FB4-0F17DABE7C8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34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1759EA-469E-4953-CDAB-0FDA08E3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8C1515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6F5181-6ABF-319F-1B97-D3D82947E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009AB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06404-1E9B-64A6-FD0A-43D6D37A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ADCEE9-2B12-3848-93FA-28696878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6F233C-A50B-A991-AEF5-8DDCC3B8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5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3200DF-EBEF-0330-DE98-EA8C9005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020170-4635-F2DB-D20B-FD6D6273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5C5AB-3A24-E4B5-9F9F-A0274D88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111761-555E-1522-119C-C95AC2B3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7E499D-C982-8EC9-7E98-C4E63659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94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B5C901-FCA4-20E0-4B5E-F48F8F4FF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55A5B5-6BD5-5D19-FA88-E773CDACF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2E5280-6F8B-2F94-1832-9418A123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FC87DA-0328-E579-D5FF-1F9360D1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E61809-CF71-84F9-04F6-B11195C8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1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DB251-0D0F-B27A-ED4B-6BADD485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b="1" kern="1200" dirty="0">
                <a:solidFill>
                  <a:srgbClr val="8C15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9A84D8-44B3-53A9-AB92-FEA8C0C0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345"/>
            <a:ext cx="10515600" cy="4597545"/>
          </a:xfrm>
        </p:spPr>
        <p:txBody>
          <a:bodyPr>
            <a:normAutofit/>
          </a:bodyPr>
          <a:lstStyle>
            <a:lvl1pPr>
              <a:defRPr lang="zh-CN" altLang="en-US" sz="2800" b="1" kern="1200" dirty="0">
                <a:solidFill>
                  <a:srgbClr val="009AB4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D0FF2F-9733-1050-B32F-864BCAE4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317D59-4DDD-17E3-3724-6CDC1F46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E2D7EA-D8CF-EA37-6515-7AED554C9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997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A5220-AA50-F50F-42B9-4E1CB7E3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zh-CN" altLang="en-US" sz="6000" b="1" kern="1200" dirty="0">
                <a:solidFill>
                  <a:srgbClr val="8C151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6CE167-CCA7-9374-2584-6119106FA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7B8071-C73F-EBCB-2EB4-4B2673C2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FA345D-072A-92F5-C0FD-7F46867B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FC8453-F689-DCE0-773B-5AED1A00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568C0-B1A8-A91E-7637-5BD431FA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57BC26-75DD-8AA8-C3D1-C3E6936A2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0A50F5-BEE1-D1C6-3876-26F95EA38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07F5A-A766-CE7C-EA9E-17E0147E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4F034C-281A-714C-B5BB-1FD02372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A60780-8A31-0ACD-BDC4-61757900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948D7-BC96-28F2-DF08-8F37C9E8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1E2B44-0B11-072E-6B5D-49888584B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BD0A30-6214-73B9-A9DB-C23788468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1D93D36-0C93-1D2C-BE92-FF1A19108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C02267-C54D-D701-8881-1D80A296C8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CFB6B9-100B-24E5-C6F3-0F8FB961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3AB98A-1573-E4D6-7B27-A978C593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723031-BB44-4519-2F41-27048A98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5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42CA3-CCBE-AE57-97C6-87A4B559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58F4F3-CF0E-29BD-FED8-9E52F062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729DC2-47E6-1725-CFA8-FE7789BB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9F70006-7C9A-913B-4124-7BAC8764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87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9918B6-688C-D870-2810-ED9338F8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E0797A-9B00-E9B4-E2C1-6DEAB354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08ADA6-8399-1748-CDA4-2DDB3C8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5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BD359-8D9D-FE74-3430-0416635E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77E710-3AC3-E026-122E-70A0FB63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13CCEA-49F6-79F5-8B6F-436DE6978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140F25-1EBD-7CE2-EE3A-56321564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D62B0-A31F-ADFF-412D-C52F43A0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77D44B-993C-F586-D739-213050C8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5EEFF6-7C58-3827-2260-6C9C72C8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3C04730-E4B2-717F-4FD8-D277478C6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8F0F3E-3394-8C4D-59B0-55067FFEC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264F07-2852-73D4-639D-FFB5460D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C2B251-BBFE-B87F-3104-1027E722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A71CEA-4685-63BF-10FC-DD12C7E3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14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5A3AD0-FF3B-8D05-83D7-8AD04A9F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86C709-0294-9447-DDEB-3C0555530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3864ED-0A73-D22D-26E7-A59CD6737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FEF0-BE10-4552-98E7-680A4212171D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06D98-8E1D-E058-D9CA-861B6F53C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34B573-3D87-B0AB-54AC-68533D406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2F16E-A8DD-4848-844D-59174AFBF8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62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ebp"/><Relationship Id="rId7" Type="http://schemas.openxmlformats.org/officeDocument/2006/relationships/image" Target="../media/image5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ebp"/><Relationship Id="rId11" Type="http://schemas.openxmlformats.org/officeDocument/2006/relationships/image" Target="../media/image9.png"/><Relationship Id="rId5" Type="http://schemas.openxmlformats.org/officeDocument/2006/relationships/image" Target="../media/image3.webp"/><Relationship Id="rId10" Type="http://schemas.openxmlformats.org/officeDocument/2006/relationships/image" Target="../media/image8.png"/><Relationship Id="rId4" Type="http://schemas.openxmlformats.org/officeDocument/2006/relationships/image" Target="../media/image2.web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0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69B0C008-88F3-4A64-2A42-B5CB172FAF1C}"/>
              </a:ext>
            </a:extLst>
          </p:cNvPr>
          <p:cNvSpPr/>
          <p:nvPr/>
        </p:nvSpPr>
        <p:spPr>
          <a:xfrm>
            <a:off x="7076405" y="5865915"/>
            <a:ext cx="3980667" cy="8722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/>
              <a:t>Approximate </a:t>
            </a:r>
            <a:r>
              <a:rPr lang="en-US" altLang="zh-CN" sz="2800" b="1" i="1" dirty="0" err="1"/>
              <a:t>Sperner</a:t>
            </a:r>
            <a:endParaRPr lang="en-US" altLang="zh-CN" sz="2800" b="1" i="1" dirty="0"/>
          </a:p>
          <a:p>
            <a:pPr algn="ctr"/>
            <a:r>
              <a:rPr lang="en-US" altLang="zh-CN" dirty="0"/>
              <a:t>a natural relaxation</a:t>
            </a:r>
            <a:endParaRPr lang="zh-CN" altLang="en-US" dirty="0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BE39F6F6-CD09-7ACC-AEC9-72CE908417C5}"/>
              </a:ext>
            </a:extLst>
          </p:cNvPr>
          <p:cNvSpPr/>
          <p:nvPr/>
        </p:nvSpPr>
        <p:spPr>
          <a:xfrm>
            <a:off x="973073" y="2104758"/>
            <a:ext cx="4358087" cy="4202885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31FD050-AA86-1C8B-5591-8016962B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662" y="7133"/>
            <a:ext cx="8889167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/>
              <a:t>Hardness of Approximate </a:t>
            </a:r>
            <a:r>
              <a:rPr lang="en-US" altLang="zh-CN" sz="4000" dirty="0" err="1"/>
              <a:t>Sperner</a:t>
            </a:r>
            <a:r>
              <a:rPr lang="en-US" altLang="zh-CN" sz="4000" dirty="0"/>
              <a:t> and Applications to Envy-Free Cake Cutting</a:t>
            </a:r>
            <a:endParaRPr lang="zh-CN" altLang="en-US" sz="40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81D76D0-7FEA-F863-8F46-DDB0BC1D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366" y="2124009"/>
            <a:ext cx="2763499" cy="683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200" dirty="0">
                <a:solidFill>
                  <a:srgbClr val="70AD47"/>
                </a:solidFill>
              </a:rPr>
              <a:t>Cake Cutting</a:t>
            </a:r>
            <a:endParaRPr lang="zh-CN" altLang="en-US" sz="3200" dirty="0">
              <a:solidFill>
                <a:srgbClr val="70AD47"/>
              </a:solidFill>
            </a:endParaRPr>
          </a:p>
        </p:txBody>
      </p:sp>
      <p:sp>
        <p:nvSpPr>
          <p:cNvPr id="22" name="AutoShape 4" descr="Alice Bob Eve Characters">
            <a:extLst>
              <a:ext uri="{FF2B5EF4-FFF2-40B4-BE49-F238E27FC236}">
                <a16:creationId xmlns:a16="http://schemas.microsoft.com/office/drawing/2014/main" id="{BBDFA0A5-3B51-1AF6-D967-CBDFC6EA17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5197528" cy="51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A5DE6B38-86D9-9A2E-137A-93AD4AD516F6}"/>
              </a:ext>
            </a:extLst>
          </p:cNvPr>
          <p:cNvGrpSpPr/>
          <p:nvPr/>
        </p:nvGrpSpPr>
        <p:grpSpPr>
          <a:xfrm>
            <a:off x="1207913" y="2807509"/>
            <a:ext cx="4184804" cy="3188461"/>
            <a:chOff x="1153836" y="2214865"/>
            <a:chExt cx="4184804" cy="3188461"/>
          </a:xfrm>
        </p:grpSpPr>
        <p:sp>
          <p:nvSpPr>
            <p:cNvPr id="11" name="AutoShape 2" descr="A single slice of chocolate fudge cake with rich ganache, presented on a small plate. The slice is cut at a 45-degree angle, showing layers of moist chocolate cake and glossy ganache. The presentation is clean and appetizing.">
              <a:extLst>
                <a:ext uri="{FF2B5EF4-FFF2-40B4-BE49-F238E27FC236}">
                  <a16:creationId xmlns:a16="http://schemas.microsoft.com/office/drawing/2014/main" id="{B86328B8-B770-D2B9-1889-D77A39E33C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8042" y="3099800"/>
              <a:ext cx="130598" cy="130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4199DE0-17C3-8B7B-6738-EA00808A7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977" y="4465878"/>
              <a:ext cx="932899" cy="93289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538C198-D6E4-9A28-6504-184266115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862" y="2214865"/>
              <a:ext cx="932899" cy="932899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332A376-BEF3-3775-BCD9-123198E69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473" y="3344439"/>
              <a:ext cx="932898" cy="932898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2FA2D9C-29B4-56D2-3504-ABC6C676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089" y="4465110"/>
              <a:ext cx="934437" cy="93443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9A5B8EC-4034-63BF-E61B-1AD309AF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089" y="2214865"/>
              <a:ext cx="934437" cy="934437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01C5AA37-2B5D-0DC9-79F2-58D0EEC7E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836" y="4589276"/>
              <a:ext cx="511415" cy="81405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F3C40785-88D0-AB29-40B6-19D037864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836" y="2256656"/>
              <a:ext cx="530569" cy="82554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C46CD21-0ACA-6F0F-87EF-1E61E6603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836" y="3452098"/>
              <a:ext cx="480769" cy="804474"/>
            </a:xfrm>
            <a:prstGeom prst="rect">
              <a:avLst/>
            </a:prstGeom>
          </p:spPr>
        </p:pic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C6523C07-1EA3-A8CC-25DA-70105C84C627}"/>
                </a:ext>
              </a:extLst>
            </p:cNvPr>
            <p:cNvCxnSpPr>
              <a:cxnSpLocks/>
              <a:stCxn id="34" idx="3"/>
              <a:endCxn id="21" idx="1"/>
            </p:cNvCxnSpPr>
            <p:nvPr/>
          </p:nvCxnSpPr>
          <p:spPr>
            <a:xfrm flipV="1">
              <a:off x="1634605" y="2682084"/>
              <a:ext cx="1423484" cy="117225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934A9CF1-62B0-0EE6-6AD8-943C60AEDC92}"/>
                </a:ext>
              </a:extLst>
            </p:cNvPr>
            <p:cNvCxnSpPr>
              <a:cxnSpLocks/>
              <a:stCxn id="32" idx="3"/>
              <a:endCxn id="19" idx="1"/>
            </p:cNvCxnSpPr>
            <p:nvPr/>
          </p:nvCxnSpPr>
          <p:spPr>
            <a:xfrm>
              <a:off x="1684405" y="2669427"/>
              <a:ext cx="1373684" cy="226290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2894F70A-A81C-D1AE-CF5A-ABC67F700751}"/>
                </a:ext>
              </a:extLst>
            </p:cNvPr>
            <p:cNvCxnSpPr>
              <a:cxnSpLocks/>
              <a:stCxn id="30" idx="3"/>
              <a:endCxn id="17" idx="1"/>
            </p:cNvCxnSpPr>
            <p:nvPr/>
          </p:nvCxnSpPr>
          <p:spPr>
            <a:xfrm flipV="1">
              <a:off x="1665251" y="3810888"/>
              <a:ext cx="1836222" cy="1185413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箭头: 左 42">
            <a:extLst>
              <a:ext uri="{FF2B5EF4-FFF2-40B4-BE49-F238E27FC236}">
                <a16:creationId xmlns:a16="http://schemas.microsoft.com/office/drawing/2014/main" id="{F859C7C8-BE07-E7F1-9D04-57C02BFBA152}"/>
              </a:ext>
            </a:extLst>
          </p:cNvPr>
          <p:cNvSpPr/>
          <p:nvPr/>
        </p:nvSpPr>
        <p:spPr>
          <a:xfrm rot="9537783">
            <a:off x="5753577" y="3002099"/>
            <a:ext cx="1119338" cy="682622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箭头: 左 85">
            <a:extLst>
              <a:ext uri="{FF2B5EF4-FFF2-40B4-BE49-F238E27FC236}">
                <a16:creationId xmlns:a16="http://schemas.microsoft.com/office/drawing/2014/main" id="{A6D76E73-DF1D-874B-FE1F-E8C8598CA4B2}"/>
              </a:ext>
            </a:extLst>
          </p:cNvPr>
          <p:cNvSpPr/>
          <p:nvPr/>
        </p:nvSpPr>
        <p:spPr>
          <a:xfrm rot="1859307">
            <a:off x="5745259" y="5308244"/>
            <a:ext cx="1119338" cy="682622"/>
          </a:xfrm>
          <a:prstGeom prst="left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箭头: 左 86">
            <a:extLst>
              <a:ext uri="{FF2B5EF4-FFF2-40B4-BE49-F238E27FC236}">
                <a16:creationId xmlns:a16="http://schemas.microsoft.com/office/drawing/2014/main" id="{74A68201-0F07-6E8E-AF40-FFE5B762E42B}"/>
              </a:ext>
            </a:extLst>
          </p:cNvPr>
          <p:cNvSpPr/>
          <p:nvPr/>
        </p:nvSpPr>
        <p:spPr>
          <a:xfrm rot="16200000">
            <a:off x="8508890" y="4985189"/>
            <a:ext cx="952916" cy="581130"/>
          </a:xfrm>
          <a:prstGeom prst="leftArrow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9FBC07E8-83E2-39CB-44DF-DB8AD2287EEE}"/>
              </a:ext>
            </a:extLst>
          </p:cNvPr>
          <p:cNvGrpSpPr/>
          <p:nvPr/>
        </p:nvGrpSpPr>
        <p:grpSpPr>
          <a:xfrm>
            <a:off x="6367866" y="1198207"/>
            <a:ext cx="5527074" cy="3503352"/>
            <a:chOff x="6505687" y="1064160"/>
            <a:chExt cx="5527074" cy="3503352"/>
          </a:xfrm>
        </p:grpSpPr>
        <p:sp>
          <p:nvSpPr>
            <p:cNvPr id="60" name="矩形: 圆角 59">
              <a:extLst>
                <a:ext uri="{FF2B5EF4-FFF2-40B4-BE49-F238E27FC236}">
                  <a16:creationId xmlns:a16="http://schemas.microsoft.com/office/drawing/2014/main" id="{DCED3614-3A36-F91D-7FB0-D3E872EEEA04}"/>
                </a:ext>
              </a:extLst>
            </p:cNvPr>
            <p:cNvSpPr/>
            <p:nvPr/>
          </p:nvSpPr>
          <p:spPr>
            <a:xfrm>
              <a:off x="7269924" y="1757331"/>
              <a:ext cx="3532340" cy="2810181"/>
            </a:xfrm>
            <a:prstGeom prst="roundRect">
              <a:avLst/>
            </a:prstGeom>
            <a:ln w="28575">
              <a:solidFill>
                <a:srgbClr val="3265BE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BBC279D-D663-3898-AB09-5FCF564003D2}"/>
                </a:ext>
              </a:extLst>
            </p:cNvPr>
            <p:cNvGrpSpPr/>
            <p:nvPr/>
          </p:nvGrpSpPr>
          <p:grpSpPr>
            <a:xfrm>
              <a:off x="6505687" y="1811915"/>
              <a:ext cx="5122101" cy="2699662"/>
              <a:chOff x="6734722" y="1614966"/>
              <a:chExt cx="5122101" cy="2699662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9E2FCAE8-3149-FD59-2899-4245EF1D8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9556" y="2090673"/>
                <a:ext cx="2632437" cy="2223955"/>
              </a:xfrm>
              <a:prstGeom prst="rect">
                <a:avLst/>
              </a:prstGeom>
            </p:spPr>
          </p:pic>
          <p:sp>
            <p:nvSpPr>
              <p:cNvPr id="8" name="内容占位符 4">
                <a:extLst>
                  <a:ext uri="{FF2B5EF4-FFF2-40B4-BE49-F238E27FC236}">
                    <a16:creationId xmlns:a16="http://schemas.microsoft.com/office/drawing/2014/main" id="{33DF45CC-4772-9694-D7C7-5B4FB4C872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34722" y="1614966"/>
                <a:ext cx="5122101" cy="26996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zh-CN" altLang="en-US" sz="2800" b="1" kern="1200" dirty="0">
                    <a:solidFill>
                      <a:srgbClr val="009AB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dirty="0" err="1">
                    <a:solidFill>
                      <a:srgbClr val="2F62BB"/>
                    </a:solidFill>
                  </a:rPr>
                  <a:t>Sperner’s</a:t>
                </a:r>
                <a:r>
                  <a:rPr lang="en-US" altLang="zh-CN" dirty="0">
                    <a:solidFill>
                      <a:srgbClr val="2F62BB"/>
                    </a:solidFill>
                  </a:rPr>
                  <a:t> Lemma</a:t>
                </a:r>
              </a:p>
              <a:p>
                <a:endParaRPr lang="en-US" dirty="0"/>
              </a:p>
            </p:txBody>
          </p:sp>
        </p:grpSp>
        <p:sp>
          <p:nvSpPr>
            <p:cNvPr id="88" name="对话气泡: 椭圆形 87">
              <a:extLst>
                <a:ext uri="{FF2B5EF4-FFF2-40B4-BE49-F238E27FC236}">
                  <a16:creationId xmlns:a16="http://schemas.microsoft.com/office/drawing/2014/main" id="{F16BC3AF-1D61-FD4A-6BA5-0BCE43C6B192}"/>
                </a:ext>
              </a:extLst>
            </p:cNvPr>
            <p:cNvSpPr/>
            <p:nvPr/>
          </p:nvSpPr>
          <p:spPr>
            <a:xfrm>
              <a:off x="10454010" y="1064160"/>
              <a:ext cx="1578751" cy="964566"/>
            </a:xfrm>
            <a:prstGeom prst="wedgeEllipseCallout">
              <a:avLst>
                <a:gd name="adj1" fmla="val -46439"/>
                <a:gd name="adj2" fmla="val 50525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PPAD</a:t>
              </a:r>
              <a:r>
                <a:rPr lang="en-US" altLang="zh-CN" dirty="0">
                  <a:solidFill>
                    <a:srgbClr val="FF0000"/>
                  </a:solidFill>
                </a:rPr>
                <a:t>-complete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7B7D6304-7409-11BB-1509-8BCFA7AFAAAB}"/>
              </a:ext>
            </a:extLst>
          </p:cNvPr>
          <p:cNvSpPr txBox="1"/>
          <p:nvPr/>
        </p:nvSpPr>
        <p:spPr>
          <a:xfrm>
            <a:off x="2982163" y="1228658"/>
            <a:ext cx="6771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9AB4"/>
                </a:solidFill>
              </a:rPr>
              <a:t>Ruiquan Gao, Mohammad </a:t>
            </a:r>
            <a:r>
              <a:rPr lang="en-US" altLang="zh-CN" sz="1600" b="1" dirty="0" err="1">
                <a:solidFill>
                  <a:srgbClr val="009AB4"/>
                </a:solidFill>
              </a:rPr>
              <a:t>Roghani</a:t>
            </a:r>
            <a:r>
              <a:rPr lang="en-US" altLang="zh-CN" sz="1600" b="1" dirty="0">
                <a:solidFill>
                  <a:srgbClr val="009AB4"/>
                </a:solidFill>
              </a:rPr>
              <a:t>, </a:t>
            </a:r>
            <a:r>
              <a:rPr lang="en-US" altLang="zh-CN" sz="1600" b="1" dirty="0" err="1">
                <a:solidFill>
                  <a:srgbClr val="009AB4"/>
                </a:solidFill>
              </a:rPr>
              <a:t>Aviad</a:t>
            </a:r>
            <a:r>
              <a:rPr lang="en-US" altLang="zh-CN" sz="1600" b="1" dirty="0">
                <a:solidFill>
                  <a:srgbClr val="009AB4"/>
                </a:solidFill>
              </a:rPr>
              <a:t> Rubinstein, and Amin </a:t>
            </a:r>
            <a:r>
              <a:rPr lang="en-US" altLang="zh-CN" sz="1600" b="1" dirty="0" err="1">
                <a:solidFill>
                  <a:srgbClr val="009AB4"/>
                </a:solidFill>
              </a:rPr>
              <a:t>Saberi</a:t>
            </a:r>
            <a:endParaRPr lang="en-US" altLang="zh-CN" sz="1600" b="1" dirty="0">
              <a:solidFill>
                <a:srgbClr val="009AB4"/>
              </a:solidFill>
            </a:endParaRPr>
          </a:p>
          <a:p>
            <a:pPr algn="ctr"/>
            <a:r>
              <a:rPr lang="en-US" altLang="zh-CN" sz="1600" b="1" dirty="0">
                <a:solidFill>
                  <a:srgbClr val="009AB4"/>
                </a:solidFill>
              </a:rPr>
              <a:t>Stanford University</a:t>
            </a:r>
            <a:endParaRPr lang="zh-CN" altLang="en-US" sz="1600" b="1" dirty="0">
              <a:solidFill>
                <a:srgbClr val="009A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3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C85E9A3-00E6-0742-09C0-6078C62D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Techniques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E0C5A4-212F-CB28-7083-289220863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71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4617DD4-2134-2A87-6926-3F5EB161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5320CA7-6CC1-F4AA-9ABA-A99F78C090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Reduction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Continuous instances</a:t>
                </a:r>
              </a:p>
              <a:p>
                <a:pPr lvl="1"/>
                <a:r>
                  <a:rPr lang="en-US" altLang="zh-CN" dirty="0"/>
                  <a:t>Color the entire simplex</a:t>
                </a:r>
              </a:p>
              <a:p>
                <a:pPr lvl="1"/>
                <a:r>
                  <a:rPr lang="en-US" altLang="zh-CN" dirty="0"/>
                  <a:t>Objective: three points that are </a:t>
                </a:r>
                <a:r>
                  <a:rPr lang="en-US" altLang="zh-CN" i="1" dirty="0"/>
                  <a:t>close to each other </a:t>
                </a:r>
                <a:r>
                  <a:rPr lang="en-US" altLang="zh-CN" sz="2000" dirty="0"/>
                  <a:t>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side-length) </a:t>
                </a:r>
                <a:r>
                  <a:rPr lang="en-US" altLang="zh-CN" dirty="0"/>
                  <a:t>and </a:t>
                </a:r>
                <a:r>
                  <a:rPr lang="en-US" altLang="zh-CN" i="1" dirty="0"/>
                  <a:t>have different colors</a:t>
                </a:r>
                <a:endParaRPr lang="zh-CN" altLang="en-US" i="1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5320CA7-6CC1-F4AA-9ABA-A99F78C090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9DCF1A1-7818-ECD7-1ED0-53D502C879A1}"/>
                  </a:ext>
                </a:extLst>
              </p:cNvPr>
              <p:cNvSpPr txBox="1"/>
              <p:nvPr/>
            </p:nvSpPr>
            <p:spPr>
              <a:xfrm>
                <a:off x="1226918" y="2505862"/>
                <a:ext cx="11904560" cy="923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3200" dirty="0"/>
                  <a:t>D-Sperner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sz="3200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sz="3200" dirty="0"/>
                  <a:t>-out-of-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altLang="zh-CN" sz="3200" dirty="0"/>
                  <a:t>Approx. </a:t>
                </a:r>
                <a:r>
                  <a:rPr lang="en-US" altLang="zh-CN" sz="3200" dirty="0" err="1"/>
                  <a:t>Sperner</a:t>
                </a:r>
                <a:endParaRPr lang="en-US" altLang="zh-CN" sz="3200" dirty="0"/>
              </a:p>
              <a:p>
                <a:pPr>
                  <a:lnSpc>
                    <a:spcPts val="2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</a:rPr>
                  <a:t>         w/ side-length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                                               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w/ side-length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9DCF1A1-7818-ECD7-1ED0-53D502C87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18" y="2505862"/>
                <a:ext cx="11904560" cy="923138"/>
              </a:xfrm>
              <a:prstGeom prst="rect">
                <a:avLst/>
              </a:prstGeom>
              <a:blipFill>
                <a:blip r:embed="rId4"/>
                <a:stretch>
                  <a:fillRect t="-7895" b="-11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3FA8A0D1-44AA-BE14-6476-A41D70706E78}"/>
                  </a:ext>
                </a:extLst>
              </p:cNvPr>
              <p:cNvSpPr/>
              <p:nvPr/>
            </p:nvSpPr>
            <p:spPr>
              <a:xfrm>
                <a:off x="4272987" y="3145784"/>
                <a:ext cx="3646026" cy="147866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/>
                  <a:t>Next, we will focus on </a:t>
                </a:r>
                <a14:m>
                  <m:oMath xmlns:m="http://schemas.openxmlformats.org/officeDocument/2006/math">
                    <m:r>
                      <a:rPr lang="en-US" altLang="zh-CN" sz="36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3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zh-CN" altLang="en-US" sz="3600" b="1" dirty="0"/>
              </a:p>
            </p:txBody>
          </p:sp>
        </mc:Choice>
        <mc:Fallback xmlns=""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3FA8A0D1-44AA-BE14-6476-A41D70706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87" y="3145784"/>
                <a:ext cx="3646026" cy="1478666"/>
              </a:xfrm>
              <a:prstGeom prst="roundRect">
                <a:avLst/>
              </a:prstGeom>
              <a:blipFill>
                <a:blip r:embed="rId5"/>
                <a:stretch>
                  <a:fillRect b="-5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2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445D71-1297-A66F-95E1-D841BA61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Simple Attempt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F6361D-5CB9-5C07-F0F7-46C283817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Put the 4-th color on top of the 2D-Sperner instances</a:t>
            </a:r>
          </a:p>
          <a:p>
            <a:pPr lvl="1"/>
            <a:r>
              <a:rPr lang="en-US" altLang="zh-CN" dirty="0"/>
              <a:t>Hard to find 4 colors but easy to find 3 colors</a:t>
            </a:r>
          </a:p>
          <a:p>
            <a:pPr lvl="1"/>
            <a:r>
              <a:rPr lang="en-US" altLang="zh-CN" dirty="0"/>
              <a:t>Spurious solutions on top of the “color switches”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9AEBD0-639B-3D89-A367-45A54A95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122" y="3058797"/>
            <a:ext cx="4622240" cy="3449744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9807A14E-DE6C-0791-15A5-C253928503DD}"/>
              </a:ext>
            </a:extLst>
          </p:cNvPr>
          <p:cNvSpPr/>
          <p:nvPr/>
        </p:nvSpPr>
        <p:spPr>
          <a:xfrm>
            <a:off x="6467913" y="5770049"/>
            <a:ext cx="413842" cy="41384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28D4AC8-4FDB-DCBE-C9E1-3F97DC75BEB0}"/>
              </a:ext>
            </a:extLst>
          </p:cNvPr>
          <p:cNvCxnSpPr/>
          <p:nvPr/>
        </p:nvCxnSpPr>
        <p:spPr>
          <a:xfrm flipH="1">
            <a:off x="6979640" y="5335398"/>
            <a:ext cx="1065402" cy="58723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0D72D69-09F0-F25C-8DD3-62DB4F96A634}"/>
              </a:ext>
            </a:extLst>
          </p:cNvPr>
          <p:cNvSpPr txBox="1"/>
          <p:nvPr/>
        </p:nvSpPr>
        <p:spPr>
          <a:xfrm>
            <a:off x="8082200" y="5040822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</a:rPr>
              <a:t>spurious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2D6F7E-32E6-8580-8EEE-1DBAD5D2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Idea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6436EF-E5B6-AC45-69D1-C6308E621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Put a standing copy of the 2D-Sperner on the top of the neighborhood of each “color switch”!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5335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1704A5-ADDF-1B5F-B746-F12EB445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2D Instances with Good Boundaries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9E20CE-E3EF-2DB9-7805-743893E65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E86D78-C19B-BF02-6C4A-0EA4C1A9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119" y="1586345"/>
            <a:ext cx="5411762" cy="50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D413984-3E48-74A5-7B69-6D87551E9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4452"/>
            <a:ext cx="12192000" cy="407281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85B5DAE-976E-F318-A661-4F199489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A8D717-7F06-1977-09C2-D6F093529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DB7D2A-E2DA-B440-A9DA-2FAE6FE21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8951"/>
            <a:ext cx="12192000" cy="42345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F0BFFAD-5AB6-64E4-F814-65097AB66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0169"/>
            <a:ext cx="12192000" cy="42141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A0D6DD-49F5-368F-41A7-E31347C10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50" y="1538105"/>
            <a:ext cx="12192000" cy="437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FDC6E41-7E87-169E-4FDF-C54182F1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4070DFE-9AD8-3358-A298-866BE63F5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079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ank you for listening' card by LyraEri on DeviantArt">
            <a:extLst>
              <a:ext uri="{FF2B5EF4-FFF2-40B4-BE49-F238E27FC236}">
                <a16:creationId xmlns:a16="http://schemas.microsoft.com/office/drawing/2014/main" id="{B9FB3FF2-8A7A-5190-621D-47B25F6DC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691" y="-1"/>
            <a:ext cx="3638309" cy="272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30F96EAD-E775-B0A7-013C-A953EA09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077DF71-6923-B803-F08F-8474EC679C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Takeaway messages</a:t>
                </a:r>
              </a:p>
              <a:p>
                <a:pPr lvl="1"/>
                <a:r>
                  <a:rPr lang="en-US" altLang="zh-CN" dirty="0"/>
                  <a:t>Finding a </a:t>
                </a:r>
                <a:r>
                  <a:rPr lang="en-US" altLang="zh-CN" b="1" dirty="0"/>
                  <a:t>trichromatic</a:t>
                </a:r>
                <a:r>
                  <a:rPr lang="en-US" altLang="zh-CN" dirty="0"/>
                  <a:t> simplex in k-dimensional </a:t>
                </a:r>
                <a:r>
                  <a:rPr lang="en-US" altLang="zh-CN" dirty="0" err="1"/>
                  <a:t>Sperner</a:t>
                </a:r>
                <a:r>
                  <a:rPr lang="en-US" altLang="zh-CN" dirty="0"/>
                  <a:t> is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as hard as</a:t>
                </a:r>
                <a:r>
                  <a:rPr lang="en-US" altLang="zh-CN" dirty="0"/>
                  <a:t> finding a </a:t>
                </a:r>
                <a:r>
                  <a:rPr lang="en-US" altLang="zh-CN" b="1" dirty="0"/>
                  <a:t>rainbow</a:t>
                </a:r>
                <a:r>
                  <a:rPr lang="en-US" altLang="zh-CN" dirty="0"/>
                  <a:t> one (PPAD-complete)!</a:t>
                </a:r>
              </a:p>
              <a:p>
                <a:pPr lvl="1"/>
                <a:r>
                  <a:rPr lang="en-US" altLang="zh-CN" b="1" dirty="0"/>
                  <a:t>Applications:</a:t>
                </a:r>
                <a:r>
                  <a:rPr lang="en-US" altLang="zh-CN" dirty="0"/>
                  <a:t> envy-free cake-cutting using general pieces remains hard under general preference utility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altLang="zh-CN" dirty="0"/>
                  <a:t>Open Problems</a:t>
                </a:r>
              </a:p>
              <a:p>
                <a:pPr lvl="1"/>
                <a:r>
                  <a:rPr lang="en-US" altLang="zh-CN" dirty="0"/>
                  <a:t>Envy-free cake-cutting under general valuations</a:t>
                </a:r>
              </a:p>
              <a:p>
                <a:pPr lvl="2"/>
                <a:r>
                  <a:rPr lang="en-US" altLang="zh-CN" dirty="0"/>
                  <a:t>3 agents, or with general pieces</a:t>
                </a:r>
              </a:p>
              <a:p>
                <a:pPr lvl="1"/>
                <a:r>
                  <a:rPr lang="en-US" altLang="zh-CN" dirty="0"/>
                  <a:t>Envy-free cake-cutting under additive/monotone valuations for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dirty="0"/>
                  <a:t>5 agents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5077DF71-6923-B803-F08F-8474EC679C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2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CC542D-D093-B88A-2263-907E145E2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805" y="303163"/>
            <a:ext cx="10404389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Hardness of Approximate </a:t>
            </a:r>
            <a:r>
              <a:rPr lang="en-US" altLang="zh-CN" sz="4800" dirty="0" err="1"/>
              <a:t>Sperner</a:t>
            </a:r>
            <a:r>
              <a:rPr lang="en-US" altLang="zh-CN" sz="4800" dirty="0"/>
              <a:t> and Applications to Envy-Free Cake-Cutting</a:t>
            </a:r>
            <a:br>
              <a:rPr lang="en-US" altLang="zh-CN" sz="4800" dirty="0"/>
            </a:b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3BEF9C-9F3D-EFA4-6C52-007613AB2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9287"/>
            <a:ext cx="9144000" cy="2008909"/>
          </a:xfrm>
        </p:spPr>
        <p:txBody>
          <a:bodyPr>
            <a:normAutofit/>
          </a:bodyPr>
          <a:lstStyle/>
          <a:p>
            <a:r>
              <a:rPr lang="en-US" altLang="zh-CN" b="1" dirty="0"/>
              <a:t>Ruiquan Gao</a:t>
            </a:r>
          </a:p>
          <a:p>
            <a:r>
              <a:rPr lang="en-US" altLang="zh-CN" b="1" dirty="0"/>
              <a:t>Stanford University</a:t>
            </a:r>
            <a:br>
              <a:rPr lang="en-US" altLang="zh-CN" b="1" dirty="0"/>
            </a:br>
            <a:endParaRPr lang="en-US" altLang="zh-CN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28CFA4-45EC-9A50-A4C1-92D97B42A391}"/>
              </a:ext>
            </a:extLst>
          </p:cNvPr>
          <p:cNvSpPr txBox="1"/>
          <p:nvPr/>
        </p:nvSpPr>
        <p:spPr>
          <a:xfrm>
            <a:off x="4538939" y="3387978"/>
            <a:ext cx="31141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S" altLang="zh-CN" b="1" dirty="0"/>
            </a:br>
            <a:r>
              <a:rPr lang="en-US" altLang="zh-CN" sz="1800" dirty="0">
                <a:solidFill>
                  <a:schemeClr val="tx1"/>
                </a:solidFill>
              </a:rPr>
              <a:t>based on joint work with </a:t>
            </a:r>
          </a:p>
          <a:p>
            <a:pPr algn="ctr"/>
            <a:endParaRPr lang="en-US" altLang="zh-CN" dirty="0"/>
          </a:p>
          <a:p>
            <a:pPr algn="ctr"/>
            <a:endParaRPr lang="en-US" altLang="zh-CN" sz="1800" dirty="0">
              <a:solidFill>
                <a:schemeClr val="tx1"/>
              </a:solidFill>
            </a:endParaRPr>
          </a:p>
          <a:p>
            <a:pPr algn="ctr"/>
            <a:endParaRPr lang="en-US" altLang="zh-CN" dirty="0"/>
          </a:p>
          <a:p>
            <a:pPr algn="ctr"/>
            <a:endParaRPr lang="en-US" altLang="zh-CN" sz="1800" dirty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pic>
        <p:nvPicPr>
          <p:cNvPr id="7" name="Picture 2" descr="Stanford Logo - Foundation for a College Education">
            <a:extLst>
              <a:ext uri="{FF2B5EF4-FFF2-40B4-BE49-F238E27FC236}">
                <a16:creationId xmlns:a16="http://schemas.microsoft.com/office/drawing/2014/main" id="{AB1600E4-A94A-367D-34A5-549D217A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143" y="5976938"/>
            <a:ext cx="2013857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B405FBE-78F2-2E11-6522-FFCEA8B59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52" y="4272280"/>
            <a:ext cx="1762604" cy="176736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954608D7-F153-7875-59E0-86765212DD32}"/>
              </a:ext>
            </a:extLst>
          </p:cNvPr>
          <p:cNvGrpSpPr/>
          <p:nvPr/>
        </p:nvGrpSpPr>
        <p:grpSpPr>
          <a:xfrm>
            <a:off x="2558751" y="4272280"/>
            <a:ext cx="2512226" cy="2167478"/>
            <a:chOff x="2664079" y="4272280"/>
            <a:chExt cx="2512226" cy="216747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61489C0-8DD2-A9A0-FBCD-5E9A4E3B2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6406" y="4272280"/>
              <a:ext cx="1747573" cy="1771878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44BFBCB-76D2-0C4F-C561-084676091816}"/>
                </a:ext>
              </a:extLst>
            </p:cNvPr>
            <p:cNvSpPr txBox="1"/>
            <p:nvPr/>
          </p:nvSpPr>
          <p:spPr>
            <a:xfrm>
              <a:off x="2664079" y="6039648"/>
              <a:ext cx="2512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Mohammad </a:t>
              </a:r>
              <a:r>
                <a:rPr lang="en-US" altLang="zh-CN" sz="2000" dirty="0" err="1"/>
                <a:t>Roghani</a:t>
              </a:r>
              <a:endParaRPr lang="zh-CN" altLang="en-US" sz="2000" dirty="0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C7FB7C1-1914-3A29-547E-C9333B3B4166}"/>
              </a:ext>
            </a:extLst>
          </p:cNvPr>
          <p:cNvSpPr txBox="1"/>
          <p:nvPr/>
        </p:nvSpPr>
        <p:spPr>
          <a:xfrm>
            <a:off x="5193898" y="6039648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/>
              <a:t>Aviad</a:t>
            </a:r>
            <a:r>
              <a:rPr lang="en-US" altLang="zh-CN" sz="2000" dirty="0"/>
              <a:t> Rubinstein</a:t>
            </a:r>
            <a:endParaRPr lang="zh-CN" altLang="en-US" sz="20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1D9EA59-6CE5-8861-5E7C-F67368ED99B4}"/>
              </a:ext>
            </a:extLst>
          </p:cNvPr>
          <p:cNvGrpSpPr/>
          <p:nvPr/>
        </p:nvGrpSpPr>
        <p:grpSpPr>
          <a:xfrm>
            <a:off x="7653061" y="4271735"/>
            <a:ext cx="1762604" cy="2168023"/>
            <a:chOff x="7653061" y="4271735"/>
            <a:chExt cx="1762604" cy="216802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52E0859-C911-9511-D480-13A235D34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3061" y="4271735"/>
              <a:ext cx="1762604" cy="1767913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B4C4500-0299-631E-F855-732BDD48F541}"/>
                </a:ext>
              </a:extLst>
            </p:cNvPr>
            <p:cNvSpPr txBox="1"/>
            <p:nvPr/>
          </p:nvSpPr>
          <p:spPr>
            <a:xfrm>
              <a:off x="7775982" y="6039648"/>
              <a:ext cx="15167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Amin </a:t>
              </a:r>
              <a:r>
                <a:rPr lang="en-US" altLang="zh-CN" sz="2000" dirty="0" err="1"/>
                <a:t>Saberi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730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789BFFE-3F6F-05E3-D57E-DAC9FB8A8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099" y="3644509"/>
            <a:ext cx="3630259" cy="307125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E18ECA5-17E2-4984-3AB2-8C811AC3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Sperner’s</a:t>
            </a:r>
            <a:r>
              <a:rPr lang="en-US" altLang="zh-CN" dirty="0"/>
              <a:t> Lemma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584E7C-E941-C93B-E557-0CCB8ECB52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4817"/>
                <a:ext cx="10515600" cy="4597545"/>
              </a:xfrm>
            </p:spPr>
            <p:txBody>
              <a:bodyPr/>
              <a:lstStyle/>
              <a:p>
                <a:r>
                  <a:rPr lang="en-US" altLang="zh-CN" dirty="0" err="1"/>
                  <a:t>Sperner’s</a:t>
                </a:r>
                <a:r>
                  <a:rPr lang="en-US" altLang="zh-CN" dirty="0"/>
                  <a:t> coloring</a:t>
                </a:r>
              </a:p>
              <a:p>
                <a:pPr lvl="1"/>
                <a:r>
                  <a:rPr lang="en-US" altLang="zh-CN" dirty="0"/>
                  <a:t>Any triangulation of the standard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-simplex</a:t>
                </a:r>
              </a:p>
              <a:p>
                <a:pPr lvl="1"/>
                <a:r>
                  <a:rPr lang="en-US" altLang="zh-CN" dirty="0"/>
                  <a:t>Any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zh-CN" dirty="0"/>
                  <a:t>-coloring C with boundary conditions</a:t>
                </a:r>
              </a:p>
              <a:p>
                <a:pPr marL="1371600" lvl="2" indent="-457200">
                  <a:buAutoNum type="arabicPeriod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vertices are colored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colors</a:t>
                </a:r>
              </a:p>
              <a:p>
                <a:pPr marL="1371600" lvl="2" indent="-457200">
                  <a:buAutoNum type="arabicPeriod"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Points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on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each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facet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are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colored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by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one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of the colors on its vertices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584E7C-E941-C93B-E557-0CCB8ECB5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4817"/>
                <a:ext cx="10515600" cy="4597545"/>
              </a:xfrm>
              <a:blipFill>
                <a:blip r:embed="rId4"/>
                <a:stretch>
                  <a:fillRect l="-1043" t="-2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6916F6F9-B816-5C17-D201-E2982CEB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825" y="3601495"/>
            <a:ext cx="3348435" cy="31172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836DB4-E689-4810-26E1-E742A3E5D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696" y="3527438"/>
            <a:ext cx="3665754" cy="31940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4D49779-20C9-F574-82F7-FD2DC4796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9698" y="3487403"/>
            <a:ext cx="3550990" cy="3199349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84340DB1-F12C-494B-E60C-CE16A6E68888}"/>
              </a:ext>
            </a:extLst>
          </p:cNvPr>
          <p:cNvSpPr/>
          <p:nvPr/>
        </p:nvSpPr>
        <p:spPr>
          <a:xfrm>
            <a:off x="2303612" y="5497974"/>
            <a:ext cx="347241" cy="3472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F00A7AA-44F4-F93A-2001-72C0FC7EFA72}"/>
              </a:ext>
            </a:extLst>
          </p:cNvPr>
          <p:cNvSpPr/>
          <p:nvPr/>
        </p:nvSpPr>
        <p:spPr>
          <a:xfrm>
            <a:off x="2876114" y="6032341"/>
            <a:ext cx="347241" cy="3472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2F2104A-9C4C-EAB7-415A-9C8962ABDB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39" y="4469204"/>
            <a:ext cx="1542038" cy="7839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D15E75C-4F3E-B7AD-2EAE-B84E9AEAE9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66" y="4469205"/>
            <a:ext cx="1542038" cy="7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7454C03-5334-B740-5027-1D4937E4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09" y="3002222"/>
            <a:ext cx="4402382" cy="37192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2F1A950-B7AF-389D-74E8-32675355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Sperner’s</a:t>
            </a:r>
            <a:r>
              <a:rPr lang="en-US" altLang="zh-CN" dirty="0"/>
              <a:t> Lemma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95F471-189C-9E94-B1B8-7C5832738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err="1"/>
                  <a:t>Sperner’s</a:t>
                </a:r>
                <a:r>
                  <a:rPr lang="en-US" altLang="zh-CN" dirty="0"/>
                  <a:t> Lemma</a:t>
                </a:r>
              </a:p>
              <a:p>
                <a:pPr lvl="1"/>
                <a:r>
                  <a:rPr lang="en-US" altLang="zh-CN" dirty="0"/>
                  <a:t>In any </a:t>
                </a:r>
                <a:r>
                  <a:rPr lang="en-US" altLang="zh-CN" dirty="0" err="1"/>
                  <a:t>sperner’s</a:t>
                </a:r>
                <a:r>
                  <a:rPr lang="en-US" altLang="zh-CN" dirty="0"/>
                  <a:t> coloring, there </a:t>
                </a:r>
                <a:r>
                  <a:rPr lang="en-US" altLang="zh-CN" b="1" dirty="0"/>
                  <a:t>exists</a:t>
                </a:r>
                <a:r>
                  <a:rPr lang="en-US" altLang="zh-CN" dirty="0"/>
                  <a:t> a small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rainbow</a:t>
                </a:r>
                <a:r>
                  <a:rPr lang="en-US" altLang="zh-CN" dirty="0"/>
                  <a:t> simplex</a:t>
                </a:r>
              </a:p>
              <a:p>
                <a:pPr lvl="1"/>
                <a:r>
                  <a:rPr lang="en-US" altLang="zh-CN" dirty="0"/>
                  <a:t>Rainbow simplex: a simplex that contains all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altLang="zh-CN" dirty="0"/>
                  <a:t>colors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Applications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CN" dirty="0"/>
                  <a:t>Combinatorial proof for Brouwer’s fixed point theorem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CN" dirty="0"/>
                  <a:t>Other fixed point theorems (e.g., Kakutani’s)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CN" dirty="0"/>
                  <a:t>Existence of </a:t>
                </a:r>
                <a:r>
                  <a:rPr lang="en-US" altLang="zh-CN" b="1" dirty="0"/>
                  <a:t>Nash equilibrium</a:t>
                </a:r>
                <a:r>
                  <a:rPr lang="en-US" altLang="zh-CN" dirty="0"/>
                  <a:t> and market equilibrium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CN" dirty="0"/>
                  <a:t>Existence of </a:t>
                </a:r>
                <a:r>
                  <a:rPr lang="en-US" altLang="zh-CN" b="1" dirty="0"/>
                  <a:t>envy-free cake-cutting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CN" dirty="0" err="1"/>
                  <a:t>Monsky’s</a:t>
                </a:r>
                <a:r>
                  <a:rPr lang="en-US" altLang="zh-CN" dirty="0"/>
                  <a:t> theorem (i.e., impossible to cut a square to equal-area triangles)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95F471-189C-9E94-B1B8-7C5832738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387" b="-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8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9A25CB1-4865-F0BF-D0F2-4E2BE5CA7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468" y="3429000"/>
            <a:ext cx="3943532" cy="295201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0F6498D-C839-929B-621E-2B9A89B0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The Computational Problem of </a:t>
            </a:r>
            <a:r>
              <a:rPr lang="en-US" altLang="zh-CN" dirty="0" err="1"/>
              <a:t>Sperner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9E1588-D3D3-4A8B-CC4C-1C58F19D99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 err="1"/>
                  <a:t>D-Sperner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that induces a </a:t>
                </a:r>
                <a:r>
                  <a:rPr lang="en-US" altLang="zh-CN" dirty="0" err="1"/>
                  <a:t>Sperner’s</a:t>
                </a:r>
                <a:r>
                  <a:rPr lang="en-US" altLang="zh-CN" dirty="0"/>
                  <a:t> coloring</a:t>
                </a:r>
              </a:p>
              <a:p>
                <a:pPr lvl="2"/>
                <a:r>
                  <a:rPr lang="en-US" altLang="zh-CN" dirty="0"/>
                  <a:t>Usually, we consider the Kuhn triangulation with side-length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Find a small </a:t>
                </a:r>
                <a:r>
                  <a:rPr lang="en-US" altLang="zh-CN" b="1" dirty="0"/>
                  <a:t>rainbow simplex</a:t>
                </a:r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Complexity (for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Computational: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PPAD</a:t>
                </a:r>
                <a:r>
                  <a:rPr lang="en-US" altLang="zh-CN" dirty="0"/>
                  <a:t>-complete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-size circuit</a:t>
                </a:r>
              </a:p>
              <a:p>
                <a:pPr marL="457200" lvl="1" indent="0">
                  <a:buNone/>
                </a:pPr>
                <a:r>
                  <a:rPr lang="en-US" altLang="zh-CN" sz="1800" b="1" dirty="0">
                    <a:solidFill>
                      <a:schemeClr val="accent6">
                        <a:lumMod val="75000"/>
                      </a:schemeClr>
                    </a:solidFill>
                  </a:rPr>
                  <a:t>    [Papadimitriou 1994, Chen-Deng 2009]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dirty="0"/>
                  <a:t> Query: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altLang="zh-CN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is a black box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9E1588-D3D3-4A8B-CC4C-1C58F19D9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BCA1D4-86C4-C3F5-2536-A6A026BD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Envy-Free Cake-Cutting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6399BA-9323-9955-9353-F7E8CD2436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6345"/>
                <a:ext cx="10515600" cy="5271655"/>
              </a:xfrm>
            </p:spPr>
            <p:txBody>
              <a:bodyPr/>
              <a:lstStyle/>
              <a:p>
                <a:r>
                  <a:rPr lang="en-US" altLang="zh-CN" dirty="0"/>
                  <a:t>Cake: 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[0,1]</a:t>
                </a:r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cuts,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agents</a:t>
                </a:r>
              </a:p>
              <a:p>
                <a:pPr lvl="1"/>
                <a:r>
                  <a:rPr lang="en-US" altLang="zh-CN" dirty="0"/>
                  <a:t>Allocation: partition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altLang="zh-CN" dirty="0"/>
                  <a:t>pieces to the agents</a:t>
                </a:r>
              </a:p>
              <a:p>
                <a:pPr lvl="1"/>
                <a:r>
                  <a:rPr lang="en-US" altLang="zh-CN" b="1" dirty="0"/>
                  <a:t>Connected pieces:</a:t>
                </a:r>
                <a:r>
                  <a:rPr lang="en-US" altLang="zh-CN" dirty="0"/>
                  <a:t> each agent gets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one</a:t>
                </a:r>
                <a:r>
                  <a:rPr lang="en-US" altLang="zh-CN" dirty="0"/>
                  <a:t> piece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altLang="zh-CN" dirty="0"/>
                  <a:t>General Preference Utility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: agent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’s utility for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dirty="0" err="1"/>
                  <a:t>th</a:t>
                </a:r>
                <a:r>
                  <a:rPr lang="en-US" altLang="zh-CN" dirty="0"/>
                  <a:t> piece in cut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Additive inside the bundles </a:t>
                </a:r>
              </a:p>
              <a:p>
                <a:pPr lvl="1"/>
                <a:r>
                  <a:rPr lang="en-US" altLang="zh-CN" b="1" dirty="0"/>
                  <a:t>Envy-Freeness:</a:t>
                </a:r>
                <a:r>
                  <a:rPr lang="en-US" altLang="zh-CN" dirty="0"/>
                  <a:t> Agent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/>
                  <a:t> 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-EF if for any other agent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b="1" dirty="0"/>
                  <a:t>Query model: </a:t>
                </a:r>
                <a:r>
                  <a:rPr lang="en-US" altLang="zh-CN" dirty="0"/>
                  <a:t>access to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6399BA-9323-9955-9353-F7E8CD243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6345"/>
                <a:ext cx="10515600" cy="5271655"/>
              </a:xfrm>
              <a:blipFill>
                <a:blip r:embed="rId3"/>
                <a:stretch>
                  <a:fillRect l="-1043" t="-2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>
            <a:extLst>
              <a:ext uri="{FF2B5EF4-FFF2-40B4-BE49-F238E27FC236}">
                <a16:creationId xmlns:a16="http://schemas.microsoft.com/office/drawing/2014/main" id="{2DB366BE-78CA-D43D-10F5-1F730DA25751}"/>
              </a:ext>
            </a:extLst>
          </p:cNvPr>
          <p:cNvGrpSpPr/>
          <p:nvPr/>
        </p:nvGrpSpPr>
        <p:grpSpPr>
          <a:xfrm>
            <a:off x="7853680" y="3534022"/>
            <a:ext cx="4074160" cy="1325563"/>
            <a:chOff x="8148320" y="3208902"/>
            <a:chExt cx="3810000" cy="1325563"/>
          </a:xfrm>
        </p:grpSpPr>
        <p:sp>
          <p:nvSpPr>
            <p:cNvPr id="7" name="矩形: 折角 6">
              <a:extLst>
                <a:ext uri="{FF2B5EF4-FFF2-40B4-BE49-F238E27FC236}">
                  <a16:creationId xmlns:a16="http://schemas.microsoft.com/office/drawing/2014/main" id="{726033E5-8022-805A-8152-6801491BB73E}"/>
                </a:ext>
              </a:extLst>
            </p:cNvPr>
            <p:cNvSpPr/>
            <p:nvPr/>
          </p:nvSpPr>
          <p:spPr>
            <a:xfrm>
              <a:off x="8534400" y="3208902"/>
              <a:ext cx="3352800" cy="1325563"/>
            </a:xfrm>
            <a:prstGeom prst="foldedCorne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DBB4E24-8ABE-E23C-2BE4-016B2E46D608}"/>
                    </a:ext>
                  </a:extLst>
                </p:cNvPr>
                <p:cNvSpPr txBox="1"/>
                <p:nvPr/>
              </p:nvSpPr>
              <p:spPr>
                <a:xfrm>
                  <a:off x="8148320" y="3271520"/>
                  <a:ext cx="38100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US" altLang="zh-CN" b="1" dirty="0"/>
                    <a:t>Lipschitz: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altLang="zh-CN" dirty="0"/>
                </a:p>
                <a:p>
                  <a:pPr lvl="1"/>
                  <a:r>
                    <a:rPr lang="en-US" altLang="zh-CN" b="1" dirty="0"/>
                    <a:t>Non-negativity: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&gt;0 </m:t>
                      </m:r>
                    </m:oMath>
                  </a14:m>
                  <a:r>
                    <a:rPr lang="en-US" altLang="zh-CN" dirty="0" err="1"/>
                    <a:t>iff</a:t>
                  </a:r>
                  <a:r>
                    <a:rPr lang="en-US" altLang="zh-CN" dirty="0"/>
                    <a:t> the 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en-US" altLang="zh-CN" dirty="0"/>
                    <a:t>-</a:t>
                  </a:r>
                  <a:r>
                    <a:rPr lang="en-US" altLang="zh-CN" dirty="0" err="1"/>
                    <a:t>th</a:t>
                  </a:r>
                  <a:r>
                    <a:rPr lang="en-US" altLang="zh-CN" dirty="0"/>
                    <a:t> piece is non-empty</a:t>
                  </a:r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3DBB4E24-8ABE-E23C-2BE4-016B2E46D6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8320" y="3271520"/>
                  <a:ext cx="3810000" cy="1200329"/>
                </a:xfrm>
                <a:prstGeom prst="rect">
                  <a:avLst/>
                </a:prstGeom>
                <a:blipFill>
                  <a:blip r:embed="rId4"/>
                  <a:stretch>
                    <a:fillRect t="-14213" b="-1066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思想气泡: 云 8">
            <a:extLst>
              <a:ext uri="{FF2B5EF4-FFF2-40B4-BE49-F238E27FC236}">
                <a16:creationId xmlns:a16="http://schemas.microsoft.com/office/drawing/2014/main" id="{68D7FBA0-DF78-B6F9-1A87-F9EEC50DEE4E}"/>
              </a:ext>
            </a:extLst>
          </p:cNvPr>
          <p:cNvSpPr/>
          <p:nvPr/>
        </p:nvSpPr>
        <p:spPr>
          <a:xfrm>
            <a:off x="4658359" y="3534022"/>
            <a:ext cx="4140867" cy="2148523"/>
          </a:xfrm>
          <a:prstGeom prst="cloud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Naturally, we consider the query complexity 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40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1081B-0A3B-1777-C542-7DA6D901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Complexity of Envy-Free Cake-Cutting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ED0FC319-5118-9EDA-2973-F7A351D58A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20911905"/>
                  </p:ext>
                </p:extLst>
              </p:nvPr>
            </p:nvGraphicFramePr>
            <p:xfrm>
              <a:off x="838200" y="1971993"/>
              <a:ext cx="10515597" cy="362712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813560">
                      <a:extLst>
                        <a:ext uri="{9D8B030D-6E8A-4147-A177-3AD203B41FA5}">
                          <a16:colId xmlns:a16="http://schemas.microsoft.com/office/drawing/2014/main" val="1779747666"/>
                        </a:ext>
                      </a:extLst>
                    </a:gridCol>
                    <a:gridCol w="5091703">
                      <a:extLst>
                        <a:ext uri="{9D8B030D-6E8A-4147-A177-3AD203B41FA5}">
                          <a16:colId xmlns:a16="http://schemas.microsoft.com/office/drawing/2014/main" val="3832751613"/>
                        </a:ext>
                      </a:extLst>
                    </a:gridCol>
                    <a:gridCol w="3610334">
                      <a:extLst>
                        <a:ext uri="{9D8B030D-6E8A-4147-A177-3AD203B41FA5}">
                          <a16:colId xmlns:a16="http://schemas.microsoft.com/office/drawing/2014/main" val="7471987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8C151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connected pieces</a:t>
                          </a:r>
                          <a:endParaRPr lang="zh-CN" alt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8C151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 pieces</a:t>
                          </a:r>
                          <a:endParaRPr lang="zh-CN" alt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8C151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026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b="1" dirty="0">
                              <a:solidFill>
                                <a:srgbClr val="009AB4"/>
                              </a:solidFill>
                            </a:rPr>
                            <a:t>general preference </a:t>
                          </a:r>
                          <a:endParaRPr lang="zh-CN" altLang="en-US" sz="2400" b="1" dirty="0">
                            <a:solidFill>
                              <a:srgbClr val="009AB4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2400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altLang="zh-CN" sz="2400" b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zh-CN" sz="2400" b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CN" sz="2400" b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sz="2400" b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≥3</m:t>
                              </m:r>
                            </m:oMath>
                          </a14:m>
                          <a:r>
                            <a:rPr lang="en-US" altLang="zh-CN" sz="2400" dirty="0"/>
                            <a:t> </a:t>
                          </a:r>
                          <a:r>
                            <a:rPr lang="en-US" altLang="zh-CN" sz="1800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[Deng-Qi-</a:t>
                          </a:r>
                          <a:r>
                            <a:rPr lang="en-US" altLang="zh-CN" sz="1800" b="1" dirty="0" err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Saberi</a:t>
                          </a:r>
                          <a:r>
                            <a:rPr lang="en-US" altLang="zh-CN" sz="1800" b="1" baseline="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 2012]</a:t>
                          </a:r>
                          <a:endParaRPr lang="zh-CN" altLang="en-US" sz="24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b="1" kern="12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0985599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b="1" dirty="0">
                              <a:solidFill>
                                <a:srgbClr val="009AB4"/>
                              </a:solidFill>
                            </a:rPr>
                            <a:t>general valuations</a:t>
                          </a:r>
                          <a:endParaRPr lang="zh-CN" altLang="en-US" sz="2400" b="1" dirty="0">
                            <a:solidFill>
                              <a:srgbClr val="009AB4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24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r>
                                <a:rPr lang="en-US" altLang="zh-CN" sz="24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zh-CN" sz="2400" b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CN" sz="240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dirty="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CN" sz="2400" baseline="0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1800" b="1" kern="12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US" altLang="zh-CN" sz="1800" b="1" kern="1200" dirty="0" err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Hollender</a:t>
                          </a:r>
                          <a:r>
                            <a:rPr lang="en-US" altLang="zh-CN" sz="1800" b="1" kern="12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-Rubinstein 2023]</a:t>
                          </a:r>
                          <a:endParaRPr lang="zh-CN" altLang="en-US" sz="1800" b="1" kern="12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09796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b="1" dirty="0">
                              <a:solidFill>
                                <a:srgbClr val="009AB4"/>
                              </a:solidFill>
                            </a:rPr>
                            <a:t>additive</a:t>
                          </a:r>
                        </a:p>
                        <a:p>
                          <a:r>
                            <a:rPr lang="en-US" altLang="zh-CN" sz="2000" b="1" dirty="0">
                              <a:solidFill>
                                <a:srgbClr val="009AB4"/>
                              </a:solidFill>
                            </a:rPr>
                            <a:t>(approx. EF)</a:t>
                          </a:r>
                          <a:endParaRPr lang="zh-CN" altLang="en-US" sz="2000" b="1" dirty="0">
                            <a:solidFill>
                              <a:srgbClr val="009AB4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2400" b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polylog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altLang="zh-CN" sz="2400" b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zh-CN" altLang="en-US" sz="240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zh-CN" sz="2400" dirty="0"/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dirty="0" smtClean="0">
                                  <a:latin typeface="Cambria Math" panose="02040503050406030204" pitchFamily="18" charset="0"/>
                                </a:rPr>
                                <m:t>≤4</m:t>
                              </m:r>
                              <m:r>
                                <a:rPr lang="en-US" altLang="zh-CN" sz="2400" b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800" b="1" kern="12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[Deng-Qi-</a:t>
                          </a:r>
                          <a:r>
                            <a:rPr lang="en-US" altLang="zh-CN" sz="1800" b="1" kern="1200" dirty="0" err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Saberi</a:t>
                          </a:r>
                          <a:r>
                            <a:rPr lang="en-US" altLang="zh-CN" sz="1800" b="1" kern="12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2012, </a:t>
                          </a:r>
                          <a:r>
                            <a:rPr lang="en-US" altLang="zh-CN" sz="1800" b="1" kern="1200" dirty="0" err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Hollender</a:t>
                          </a:r>
                          <a:r>
                            <a:rPr lang="en-US" altLang="zh-CN" sz="1800" b="1" kern="12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-Rubinstein 2023]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125315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400" b="1" dirty="0">
                              <a:solidFill>
                                <a:srgbClr val="009AB4"/>
                              </a:solidFill>
                            </a:rPr>
                            <a:t>additive</a:t>
                          </a:r>
                        </a:p>
                        <a:p>
                          <a:r>
                            <a:rPr lang="en-US" altLang="zh-CN" sz="2000" b="1" dirty="0">
                              <a:solidFill>
                                <a:srgbClr val="009AB4"/>
                              </a:solidFill>
                            </a:rPr>
                            <a:t>(exact EF, RW)</a:t>
                          </a:r>
                          <a:endParaRPr lang="zh-CN" altLang="en-US" sz="2000" b="1" dirty="0">
                            <a:solidFill>
                              <a:srgbClr val="009AB4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infinite</a:t>
                          </a:r>
                          <a:r>
                            <a:rPr lang="en-US" altLang="zh-CN" sz="24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dirty="0" smtClean="0">
                                  <a:latin typeface="Cambria Math" panose="02040503050406030204" pitchFamily="18" charset="0"/>
                                </a:rPr>
                                <m:t>≥ 3</m:t>
                              </m:r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1800" b="1" kern="12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</a:t>
                          </a:r>
                          <a:r>
                            <a:rPr lang="en-US" altLang="zh-CN" sz="1800" b="1" kern="1200" dirty="0" err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Stromquist</a:t>
                          </a:r>
                          <a:r>
                            <a:rPr lang="en-US" altLang="zh-CN" sz="1800" b="1" kern="12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2008]</a:t>
                          </a:r>
                          <a:endParaRPr lang="zh-CN" altLang="en-US" sz="1800" b="1" kern="12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b="1" dirty="0">
                              <a:solidFill>
                                <a:srgbClr val="FF0000"/>
                              </a:solidFill>
                            </a:rPr>
                            <a:t>finite</a:t>
                          </a:r>
                          <a:r>
                            <a:rPr lang="en-US" altLang="zh-CN" sz="2400" dirty="0"/>
                            <a:t> for any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zh-CN" altLang="en-US" sz="2400" dirty="0"/>
                            <a:t> </a:t>
                          </a:r>
                          <a:r>
                            <a:rPr lang="en-US" altLang="zh-CN" sz="1800" b="1" kern="1200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[Aziz-Mackenzie 2020]</a:t>
                          </a:r>
                          <a:endParaRPr lang="zh-CN" altLang="en-US" sz="1800" b="1" kern="12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952917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ED0FC319-5118-9EDA-2973-F7A351D58A2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20911905"/>
                  </p:ext>
                </p:extLst>
              </p:nvPr>
            </p:nvGraphicFramePr>
            <p:xfrm>
              <a:off x="838200" y="1971993"/>
              <a:ext cx="10515597" cy="3627120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813560">
                      <a:extLst>
                        <a:ext uri="{9D8B030D-6E8A-4147-A177-3AD203B41FA5}">
                          <a16:colId xmlns:a16="http://schemas.microsoft.com/office/drawing/2014/main" val="1779747666"/>
                        </a:ext>
                      </a:extLst>
                    </a:gridCol>
                    <a:gridCol w="5091703">
                      <a:extLst>
                        <a:ext uri="{9D8B030D-6E8A-4147-A177-3AD203B41FA5}">
                          <a16:colId xmlns:a16="http://schemas.microsoft.com/office/drawing/2014/main" val="3832751613"/>
                        </a:ext>
                      </a:extLst>
                    </a:gridCol>
                    <a:gridCol w="3610334">
                      <a:extLst>
                        <a:ext uri="{9D8B030D-6E8A-4147-A177-3AD203B41FA5}">
                          <a16:colId xmlns:a16="http://schemas.microsoft.com/office/drawing/2014/main" val="74719878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 altLang="en-US" sz="2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8C151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connected pieces</a:t>
                          </a:r>
                          <a:endParaRPr lang="zh-CN" alt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8C151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400" dirty="0"/>
                            <a:t>general pieces</a:t>
                          </a:r>
                          <a:endParaRPr lang="zh-CN" altLang="en-US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8C151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00265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altLang="zh-CN" sz="2400" b="1" dirty="0">
                              <a:solidFill>
                                <a:srgbClr val="009AB4"/>
                              </a:solidFill>
                            </a:rPr>
                            <a:t>general preference </a:t>
                          </a:r>
                          <a:endParaRPr lang="zh-CN" altLang="en-US" sz="2400" b="1" dirty="0">
                            <a:solidFill>
                              <a:srgbClr val="009AB4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5689" t="-60741" r="-71257" b="-29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800" b="1" kern="12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09855993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altLang="zh-CN" sz="2400" b="1" dirty="0">
                              <a:solidFill>
                                <a:srgbClr val="009AB4"/>
                              </a:solidFill>
                            </a:rPr>
                            <a:t>general valuations</a:t>
                          </a:r>
                          <a:endParaRPr lang="zh-CN" altLang="en-US" sz="2400" b="1" dirty="0">
                            <a:solidFill>
                              <a:srgbClr val="009AB4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5689" t="-159559" r="-71257" b="-196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0979669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altLang="zh-CN" sz="2400" b="1" dirty="0">
                              <a:solidFill>
                                <a:srgbClr val="009AB4"/>
                              </a:solidFill>
                            </a:rPr>
                            <a:t>additive</a:t>
                          </a:r>
                        </a:p>
                        <a:p>
                          <a:r>
                            <a:rPr lang="en-US" altLang="zh-CN" sz="2000" b="1" dirty="0">
                              <a:solidFill>
                                <a:srgbClr val="009AB4"/>
                              </a:solidFill>
                            </a:rPr>
                            <a:t>(approx. EF)</a:t>
                          </a:r>
                          <a:endParaRPr lang="zh-CN" altLang="en-US" sz="2000" b="1" dirty="0">
                            <a:solidFill>
                              <a:srgbClr val="009AB4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5689" t="-282400" r="-71257" b="-113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51253153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altLang="zh-CN" sz="2400" b="1" dirty="0">
                              <a:solidFill>
                                <a:srgbClr val="009AB4"/>
                              </a:solidFill>
                            </a:rPr>
                            <a:t>additive</a:t>
                          </a:r>
                        </a:p>
                        <a:p>
                          <a:r>
                            <a:rPr lang="en-US" altLang="zh-CN" sz="2000" b="1" dirty="0">
                              <a:solidFill>
                                <a:srgbClr val="009AB4"/>
                              </a:solidFill>
                            </a:rPr>
                            <a:t>(exact EF, RW)</a:t>
                          </a:r>
                          <a:endParaRPr lang="zh-CN" altLang="en-US" sz="2000" b="1" dirty="0">
                            <a:solidFill>
                              <a:srgbClr val="009AB4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5689" t="-382400" r="-71257" b="-13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91062" t="-382400" r="-337" b="-13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29176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: 折角 7">
                <a:extLst>
                  <a:ext uri="{FF2B5EF4-FFF2-40B4-BE49-F238E27FC236}">
                    <a16:creationId xmlns:a16="http://schemas.microsoft.com/office/drawing/2014/main" id="{CF6E6C0A-C1E4-278A-AC2B-D72AC6E130BC}"/>
                  </a:ext>
                </a:extLst>
              </p:cNvPr>
              <p:cNvSpPr/>
              <p:nvPr/>
            </p:nvSpPr>
            <p:spPr>
              <a:xfrm>
                <a:off x="6956385" y="5994400"/>
                <a:ext cx="5235615" cy="863600"/>
              </a:xfrm>
              <a:prstGeom prst="foldedCorner">
                <a:avLst>
                  <a:gd name="adj" fmla="val 26449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Note: </a:t>
                </a:r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/>
                  <a:t>, the divide-and-choose protocol solves all four cases in log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dirty="0"/>
                  <a:t> queries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矩形: 折角 7">
                <a:extLst>
                  <a:ext uri="{FF2B5EF4-FFF2-40B4-BE49-F238E27FC236}">
                    <a16:creationId xmlns:a16="http://schemas.microsoft.com/office/drawing/2014/main" id="{CF6E6C0A-C1E4-278A-AC2B-D72AC6E13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85" y="5994400"/>
                <a:ext cx="5235615" cy="863600"/>
              </a:xfrm>
              <a:prstGeom prst="foldedCorner">
                <a:avLst>
                  <a:gd name="adj" fmla="val 26449"/>
                </a:avLst>
              </a:prstGeom>
              <a:blipFill>
                <a:blip r:embed="rId4"/>
                <a:stretch>
                  <a:fillRect t="-3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6A18C8BC-D867-D5F6-353A-27E9B1C199DB}"/>
              </a:ext>
            </a:extLst>
          </p:cNvPr>
          <p:cNvSpPr/>
          <p:nvPr/>
        </p:nvSpPr>
        <p:spPr>
          <a:xfrm>
            <a:off x="8630555" y="2804914"/>
            <a:ext cx="18091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gradFill>
                  <a:gsLst>
                    <a:gs pos="0">
                      <a:srgbClr val="FF0000"/>
                    </a:gs>
                    <a:gs pos="50000">
                      <a:srgbClr val="FFC000"/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???</a:t>
            </a:r>
            <a:endParaRPr lang="zh-CN" altLang="en-US" sz="5400" b="0" cap="none" spc="0" dirty="0">
              <a:ln w="0"/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0000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9986031-19CF-2D06-0FA0-038714A84481}"/>
                  </a:ext>
                </a:extLst>
              </p:cNvPr>
              <p:cNvSpPr txBox="1"/>
              <p:nvPr/>
            </p:nvSpPr>
            <p:spPr>
              <a:xfrm>
                <a:off x="7904480" y="2443356"/>
                <a:ext cx="35874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b="1" kern="12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rPr>
                  <a:t>(ours)</a:t>
                </a:r>
                <a:endParaRPr lang="zh-CN" altLang="en-US" b="1" kern="1200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+mn-ea"/>
                  <a:cs typeface="+mn-cs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9986031-19CF-2D06-0FA0-038714A84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480" y="2443356"/>
                <a:ext cx="3587472" cy="1107996"/>
              </a:xfrm>
              <a:prstGeom prst="rect">
                <a:avLst/>
              </a:prstGeom>
              <a:blipFill>
                <a:blip r:embed="rId5"/>
                <a:stretch>
                  <a:fillRect l="-1531" t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CA24484-4A41-24CE-CCF7-28601B4F9394}"/>
                  </a:ext>
                </a:extLst>
              </p:cNvPr>
              <p:cNvSpPr txBox="1"/>
              <p:nvPr/>
            </p:nvSpPr>
            <p:spPr>
              <a:xfrm>
                <a:off x="7904480" y="4038042"/>
                <a:ext cx="324820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altLang="zh-CN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olylog</m:t>
                    </m:r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CA24484-4A41-24CE-CCF7-28601B4F9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480" y="4038042"/>
                <a:ext cx="3248202" cy="1107996"/>
              </a:xfrm>
              <a:prstGeom prst="rect">
                <a:avLst/>
              </a:prstGeom>
              <a:blipFill>
                <a:blip r:embed="rId6"/>
                <a:stretch>
                  <a:fillRect l="-563" t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头: 左弧形 2">
            <a:extLst>
              <a:ext uri="{FF2B5EF4-FFF2-40B4-BE49-F238E27FC236}">
                <a16:creationId xmlns:a16="http://schemas.microsoft.com/office/drawing/2014/main" id="{ACA677F5-291E-95C0-AD0F-8CC60471398C}"/>
              </a:ext>
            </a:extLst>
          </p:cNvPr>
          <p:cNvSpPr/>
          <p:nvPr/>
        </p:nvSpPr>
        <p:spPr>
          <a:xfrm rot="10800000">
            <a:off x="11152682" y="4407107"/>
            <a:ext cx="339270" cy="659568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40000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0.05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3C864-512A-B27A-1A0E-310996C9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Complexity of Envy-Free Cake-Cutting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A8BBAC-2ED0-A665-6FF5-B0A8CD2ED7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Technically,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cuts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CN" b="0" dirty="0"/>
                  <a:t> points in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b="0" dirty="0"/>
                  <a:t>-simplex</a:t>
                </a:r>
              </a:p>
              <a:p>
                <a:pPr lvl="1"/>
                <a:r>
                  <a:rPr lang="en-US" altLang="zh-CN" dirty="0"/>
                  <a:t>#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-EF agents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CN" b="0" dirty="0"/>
                  <a:t> # colors in </a:t>
                </a:r>
                <a:r>
                  <a:rPr lang="en-US" altLang="zh-CN" dirty="0"/>
                  <a:t>a</a:t>
                </a:r>
                <a:r>
                  <a:rPr lang="en-US" altLang="zh-CN" b="0" dirty="0"/>
                  <a:t> size-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b="0" dirty="0"/>
                  <a:t> simplex</a:t>
                </a:r>
              </a:p>
              <a:p>
                <a:pPr lvl="1"/>
                <a:r>
                  <a:rPr lang="en-US" altLang="zh-CN" b="1" dirty="0"/>
                  <a:t>For general pieces:</a:t>
                </a:r>
                <a:r>
                  <a:rPr lang="en-US" altLang="zh-CN" dirty="0"/>
                  <a:t> #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b="0" dirty="0"/>
                  <a:t>-EF agents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b="0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b="0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b="0" dirty="0"/>
              </a:p>
              <a:p>
                <a:pPr>
                  <a:spcBef>
                    <a:spcPts val="1800"/>
                  </a:spcBef>
                </a:pPr>
                <a:r>
                  <a:rPr lang="en-US" altLang="zh-CN" dirty="0"/>
                  <a:t>Extensions</a:t>
                </a:r>
              </a:p>
              <a:p>
                <a:pPr lvl="1"/>
                <a:r>
                  <a:rPr lang="en-US" altLang="zh-CN" dirty="0"/>
                  <a:t>Finding an allocation in which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 agents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b="0" dirty="0"/>
                  <a:t>-EF </a:t>
                </a:r>
                <a:r>
                  <a:rPr lang="en-US" altLang="zh-CN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b="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b="0" dirty="0"/>
                  <a:t>queries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1A8BBAC-2ED0-A665-6FF5-B0A8CD2ED7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7" b="-2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2130EB60-62FE-B5DC-6F95-8F050C586B77}"/>
                  </a:ext>
                </a:extLst>
              </p:cNvPr>
              <p:cNvSpPr/>
              <p:nvPr/>
            </p:nvSpPr>
            <p:spPr>
              <a:xfrm>
                <a:off x="1836474" y="3517580"/>
                <a:ext cx="8519052" cy="1168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/>
                  <a:t>We need hardness for approximate </a:t>
                </a:r>
                <a:r>
                  <a:rPr lang="en-US" altLang="zh-CN" sz="2800" b="1" dirty="0" err="1"/>
                  <a:t>Sperner</a:t>
                </a:r>
                <a:r>
                  <a:rPr lang="en-US" altLang="zh-CN" sz="2800" b="1" dirty="0"/>
                  <a:t> </a:t>
                </a:r>
              </a:p>
              <a:p>
                <a:pPr algn="ctr"/>
                <a:r>
                  <a:rPr lang="en-US" altLang="zh-CN" sz="2400" b="1" i="1" dirty="0">
                    <a:solidFill>
                      <a:srgbClr val="FFFF00"/>
                    </a:solidFill>
                  </a:rPr>
                  <a:t>Is finding a small simplex with 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’≪</m:t>
                    </m:r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i="1" dirty="0">
                    <a:solidFill>
                      <a:srgbClr val="FFFF00"/>
                    </a:solidFill>
                  </a:rPr>
                  <a:t>colors hard?</a:t>
                </a:r>
                <a:endParaRPr lang="zh-CN" altLang="en-US" sz="2400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2130EB60-62FE-B5DC-6F95-8F050C586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74" y="3517580"/>
                <a:ext cx="8519052" cy="1168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3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651DE-283A-0500-DEEE-CBBA138A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Approximate </a:t>
            </a:r>
            <a:r>
              <a:rPr lang="en-US" altLang="zh-CN" dirty="0" err="1"/>
              <a:t>Sperner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E32E8F-A379-A3AF-B3D5-160C8FC44A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zh-CN" dirty="0"/>
                  <a:t>-out-of-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dirty="0"/>
                  <a:t> Approximate </a:t>
                </a:r>
                <a:r>
                  <a:rPr lang="en-US" altLang="zh-CN" dirty="0" err="1"/>
                  <a:t>Sperner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Given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that induces a </a:t>
                </a:r>
                <a:r>
                  <a:rPr lang="en-US" altLang="zh-CN" dirty="0" err="1"/>
                  <a:t>Sperner’s</a:t>
                </a:r>
                <a:r>
                  <a:rPr lang="en-US" altLang="zh-CN" dirty="0"/>
                  <a:t> coloring</a:t>
                </a:r>
              </a:p>
              <a:p>
                <a:pPr lvl="2"/>
                <a:r>
                  <a:rPr lang="en-US" altLang="zh-CN" dirty="0"/>
                  <a:t>Usually, we consider the Kuhn triangulation with side-length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Find a small simplex that contains at least </a:t>
                </a:r>
                <a:r>
                  <a:rPr lang="en-US" altLang="zh-CN" b="1" dirty="0"/>
                  <a:t>3 different</a:t>
                </a:r>
                <a:r>
                  <a:rPr lang="en-US" altLang="zh-CN" dirty="0"/>
                  <a:t> colors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Our main result (for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/>
                  <a:t>-out-of-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zh-CN" dirty="0"/>
                  <a:t> Approximate </a:t>
                </a:r>
                <a:r>
                  <a:rPr lang="en-US" altLang="zh-CN" dirty="0" err="1"/>
                  <a:t>Sperner</a:t>
                </a:r>
                <a:r>
                  <a:rPr lang="en-US" altLang="zh-CN" dirty="0"/>
                  <a:t> remains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PPAD</a:t>
                </a:r>
                <a:r>
                  <a:rPr lang="en-US" altLang="zh-CN" dirty="0"/>
                  <a:t>-complete for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0.99</m:t>
                        </m:r>
                      </m:sup>
                    </m:sSup>
                  </m:oMath>
                </a14:m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-size circuit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CN" dirty="0"/>
                  <a:t> Query: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altLang="zh-CN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for any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zh-CN" dirty="0"/>
                  <a:t>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is a black box  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E32E8F-A379-A3AF-B3D5-160C8FC44A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6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5470</TotalTime>
  <Words>867</Words>
  <Application>Microsoft Office PowerPoint</Application>
  <PresentationFormat>宽屏</PresentationFormat>
  <Paragraphs>149</Paragraphs>
  <Slides>17</Slides>
  <Notes>16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Office 主题​​</vt:lpstr>
      <vt:lpstr>Hardness of Approximate Sperner and Applications to Envy-Free Cake Cutting</vt:lpstr>
      <vt:lpstr>Hardness of Approximate Sperner and Applications to Envy-Free Cake-Cutting </vt:lpstr>
      <vt:lpstr>Sperner’s Lemma</vt:lpstr>
      <vt:lpstr>Sperner’s Lemma</vt:lpstr>
      <vt:lpstr>The Computational Problem of Sperner</vt:lpstr>
      <vt:lpstr>Envy-Free Cake-Cutting</vt:lpstr>
      <vt:lpstr>Complexity of Envy-Free Cake-Cutting</vt:lpstr>
      <vt:lpstr>Complexity of Envy-Free Cake-Cutting</vt:lpstr>
      <vt:lpstr>Approximate Sperner</vt:lpstr>
      <vt:lpstr>Techniques</vt:lpstr>
      <vt:lpstr>Overview</vt:lpstr>
      <vt:lpstr>A Simple Attempt</vt:lpstr>
      <vt:lpstr>Main Idea</vt:lpstr>
      <vt:lpstr>2D Instances with Good Boundaries</vt:lpstr>
      <vt:lpstr>Examples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Ruiquan Gao</dc:creator>
  <cp:lastModifiedBy>rqgao</cp:lastModifiedBy>
  <cp:revision>543</cp:revision>
  <dcterms:created xsi:type="dcterms:W3CDTF">2024-05-14T07:47:38Z</dcterms:created>
  <dcterms:modified xsi:type="dcterms:W3CDTF">2024-12-03T22:21:29Z</dcterms:modified>
</cp:coreProperties>
</file>