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2" r:id="rId4"/>
    <p:sldId id="267" r:id="rId5"/>
    <p:sldId id="273" r:id="rId6"/>
    <p:sldId id="263" r:id="rId7"/>
    <p:sldId id="266" r:id="rId8"/>
    <p:sldId id="258" r:id="rId9"/>
    <p:sldId id="259" r:id="rId10"/>
    <p:sldId id="260" r:id="rId11"/>
    <p:sldId id="274" r:id="rId12"/>
    <p:sldId id="262" r:id="rId13"/>
    <p:sldId id="261" r:id="rId14"/>
    <p:sldId id="275" r:id="rId15"/>
    <p:sldId id="268" r:id="rId16"/>
    <p:sldId id="276" r:id="rId17"/>
    <p:sldId id="271" r:id="rId18"/>
    <p:sldId id="269" r:id="rId19"/>
    <p:sldId id="277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FC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71" autoAdjust="0"/>
    <p:restoredTop sz="79148" autoAdjust="0"/>
  </p:normalViewPr>
  <p:slideViewPr>
    <p:cSldViewPr snapToGrid="0">
      <p:cViewPr varScale="1">
        <p:scale>
          <a:sx n="98" d="100"/>
          <a:sy n="98" d="100"/>
        </p:scale>
        <p:origin x="127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71011-D87D-41BE-814F-82C1C0A12B0B}" type="datetimeFigureOut">
              <a:rPr lang="zh-CN" altLang="en-US" smtClean="0"/>
              <a:t>2024/3/10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7D4BE-6306-42B9-9C05-66143F7CCD5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622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4263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50286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4053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2335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769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736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04346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957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0148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2529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9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446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8344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2351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102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221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8717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7D4BE-6306-42B9-9C05-66143F7CCD5F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79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8AE461-13A6-456B-2F8B-D7329F9A5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CE4786C-A72B-FDBA-DBB4-94AC7E362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0C43A1-DB6B-75A6-6E0D-E7B3C6BD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855F6D-6BA8-39D4-DC20-B0A82F93C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A7A1D7-BCC1-DE0D-D37B-9799BCC86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69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4975DC-FA53-518C-A4C7-467B1A38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8A3D856-85B4-5190-D5FF-1927A87A80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A02930-8A84-451F-F367-8A1A01202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3AD67A-233B-9447-4AA4-7D6AAF33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9535AD-B005-334F-304F-E88AF8C8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908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D83F204-1F62-752C-6503-F8AEC2B2C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88CFD3-BE67-5E33-C83D-48992F23C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7CD719-032A-9894-86B4-C5179A79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DC1954-964A-D1A8-458C-78CB99D37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AF1434-01C1-F4B1-FC30-60F15D56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729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1CD171A-399B-663C-904E-94C1EC070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13047"/>
          </a:xfrm>
        </p:spPr>
        <p:txBody>
          <a:bodyPr/>
          <a:lstStyle>
            <a:lvl1pPr>
              <a:defRPr b="1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9977336-ED6A-7BA8-2D39-546862959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/>
          <a:lstStyle>
            <a:lvl3pPr>
              <a:defRPr sz="2400"/>
            </a:lvl3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10" name="日期占位符 9">
            <a:extLst>
              <a:ext uri="{FF2B5EF4-FFF2-40B4-BE49-F238E27FC236}">
                <a16:creationId xmlns:a16="http://schemas.microsoft.com/office/drawing/2014/main" id="{5C481E12-FA43-5F22-8E27-1E2AB102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 dirty="0"/>
          </a:p>
        </p:txBody>
      </p:sp>
      <p:sp>
        <p:nvSpPr>
          <p:cNvPr id="11" name="页脚占位符 10">
            <a:extLst>
              <a:ext uri="{FF2B5EF4-FFF2-40B4-BE49-F238E27FC236}">
                <a16:creationId xmlns:a16="http://schemas.microsoft.com/office/drawing/2014/main" id="{036BA982-1B2C-BBA0-0958-D6EEAC5B2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dirty="0" err="1"/>
              <a:t>Ultrametric</a:t>
            </a:r>
            <a:r>
              <a:rPr lang="en-US" altLang="zh-CN" dirty="0"/>
              <a:t> Violation Distance</a:t>
            </a:r>
            <a:endParaRPr lang="zh-CN" altLang="en-US" dirty="0"/>
          </a:p>
        </p:txBody>
      </p:sp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804C06CC-9166-0C46-0DFE-1991DBCB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582D4F7-ACC6-48F6-8356-60D1D0A8AC19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457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B83672-F9D6-BAAA-5512-FCF64F7C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245BB7-7C78-C8BE-009A-D1E85BE52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D5CC464-DC88-29A3-4E5F-B844CCEF4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D0B9D01-0A80-79CA-2BF9-554528EDE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B83DE0-0E7A-E2EA-E4CD-D6643CD3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54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5890CB-C84E-B913-14D3-35453DBF2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CB60EB-2799-4B5F-359E-FB52895BEC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A53C238-9D7A-F049-3687-C527805D6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CCC71C-A819-659B-7E95-648A7EEF9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261A94-0B6C-71F3-A34C-C557B5A9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2E255D4-E576-34D8-F5BB-8FD2AC031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797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372026-3F4B-811C-FDF7-0F049B5CD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0F27FC2-D784-D1AE-9813-4C3DEB611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ECB4516-BC9E-2971-EA2D-FEE3A0893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DBD40BE-10FA-4C14-885F-FE5AE5AD58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F4FE662-8A55-F02C-22F0-B87729F0B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110AEE7-4600-7458-F4F5-85FD2C60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61EB51F-D21E-05F8-75C5-D991BAFC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509FD8E-F12D-F1BB-FC78-5AFDCDE72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56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BF6D79-42B5-2FBA-87D4-8648604A6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DB141F3-6B8D-B88E-6F3E-EB26E34E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D22BC5A-03A7-531B-ECA6-33EBC418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3871040-531C-F7B2-1368-F5B04EAB5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0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EFA2A4A-D6CA-C4E4-1E35-634139A59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CA21410-ECDD-7993-4D2A-0DA792240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91614F-A2F6-3898-00D6-78A1582FA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553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804831-A07F-BDB5-FF6E-195981DD2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A82BE2-428B-2717-B87B-7F5C039A5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004E9E7-CAC8-1840-AD52-18D043635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660A8D-10F1-0AB6-0E34-1894C929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869FE17-4D4C-8F00-621F-57F43E76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FFAFE1-0421-8B3D-1A2B-0C07B90D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90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BE9E41-439E-91F8-39D2-97544F21B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05FF9D0-A555-B608-7A0E-786066467B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80BA221-062E-36C6-1741-8E61FDF73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8FDD437-ED56-B89D-C4CC-3D21C171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32A4385-6103-5449-0413-A1DD4C6FB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 Ultrametric Violation Distance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43B3CC9-A4C7-554F-CD31-3180A0973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35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73F31B9-75A5-598D-9787-D645F54F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C0B7E4A-0292-7A16-4210-B9D72C38C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1D5A3B-1578-280F-742C-6B5EB92314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2024/1/8</a:t>
            </a:r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59661E2-F950-0BBD-6E7A-DEE038B2D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 Ultrametric Violation Distance</a:t>
            </a: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86F013-0E07-5C8E-33D0-43AE4E0EC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D4F7-ACC6-48F6-8356-60D1D0A8AC19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155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11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1.png"/><Relationship Id="rId5" Type="http://schemas.openxmlformats.org/officeDocument/2006/relationships/image" Target="../media/image271.png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27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0CC982-79B5-3821-41CA-DE0196BB3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95244"/>
            <a:ext cx="9144000" cy="1586570"/>
          </a:xfrm>
        </p:spPr>
        <p:txBody>
          <a:bodyPr>
            <a:normAutofit fontScale="90000"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Improved Approximations for </a:t>
            </a:r>
            <a:r>
              <a:rPr lang="en-US" altLang="zh-CN" b="1" dirty="0" err="1">
                <a:solidFill>
                  <a:srgbClr val="C00000"/>
                </a:solidFill>
              </a:rPr>
              <a:t>Ultrametric</a:t>
            </a:r>
            <a:r>
              <a:rPr lang="en-US" altLang="zh-CN" b="1" dirty="0">
                <a:solidFill>
                  <a:srgbClr val="C00000"/>
                </a:solidFill>
              </a:rPr>
              <a:t> Violation Distance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D32D840-25E9-CA57-9B45-C55D77F7C1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sz="3200" b="1" dirty="0">
                <a:solidFill>
                  <a:srgbClr val="0070C0"/>
                </a:solidFill>
              </a:rPr>
              <a:t>Ruiquan Gao</a:t>
            </a:r>
          </a:p>
          <a:p>
            <a:r>
              <a:rPr lang="en-US" altLang="zh-CN" sz="3200" b="1" dirty="0">
                <a:solidFill>
                  <a:srgbClr val="0070C0"/>
                </a:solidFill>
              </a:rPr>
              <a:t>Stanford University</a:t>
            </a:r>
          </a:p>
          <a:p>
            <a:endParaRPr lang="en-US" altLang="zh-CN" dirty="0"/>
          </a:p>
          <a:p>
            <a:r>
              <a:rPr lang="en-US" altLang="zh-CN" sz="2000" dirty="0"/>
              <a:t>based on joint work with Moses </a:t>
            </a:r>
            <a:r>
              <a:rPr lang="en-US" altLang="zh-CN" sz="2000" dirty="0" err="1"/>
              <a:t>Charikar</a:t>
            </a:r>
            <a:endParaRPr lang="zh-CN" alt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0FD6D73-7B10-5A91-C97C-8EC3D9EE7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304" y="5862801"/>
            <a:ext cx="2573392" cy="151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A7C20F6-CB48-4F37-E555-0F88FEF3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4613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>
            <a:extLst>
              <a:ext uri="{FF2B5EF4-FFF2-40B4-BE49-F238E27FC236}">
                <a16:creationId xmlns:a16="http://schemas.microsoft.com/office/drawing/2014/main" id="{E5D3A31B-30DE-DCD3-0774-D8212AD302D9}"/>
              </a:ext>
            </a:extLst>
          </p:cNvPr>
          <p:cNvSpPr/>
          <p:nvPr/>
        </p:nvSpPr>
        <p:spPr>
          <a:xfrm>
            <a:off x="9101653" y="2504699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5024792F-E941-3B21-0B89-5D25C4562076}"/>
              </a:ext>
            </a:extLst>
          </p:cNvPr>
          <p:cNvSpPr/>
          <p:nvPr/>
        </p:nvSpPr>
        <p:spPr>
          <a:xfrm>
            <a:off x="7583774" y="3854208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F783871C-5B8B-9451-A8E2-0DC3AA1EF2A0}"/>
              </a:ext>
            </a:extLst>
          </p:cNvPr>
          <p:cNvSpPr/>
          <p:nvPr/>
        </p:nvSpPr>
        <p:spPr>
          <a:xfrm>
            <a:off x="8560924" y="4243929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2</a:t>
            </a:r>
            <a:endParaRPr lang="zh-CN" altLang="en-US" sz="2000" b="1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72A23C3-18D6-3FEC-5F0F-18C74006DC82}"/>
              </a:ext>
            </a:extLst>
          </p:cNvPr>
          <p:cNvSpPr/>
          <p:nvPr/>
        </p:nvSpPr>
        <p:spPr>
          <a:xfrm>
            <a:off x="9629927" y="4243929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3</a:t>
            </a:r>
            <a:endParaRPr lang="zh-CN" altLang="en-US" sz="2000" b="1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F1AC7462-D51D-1CFE-714B-6BFB7913DCF5}"/>
              </a:ext>
            </a:extLst>
          </p:cNvPr>
          <p:cNvSpPr/>
          <p:nvPr/>
        </p:nvSpPr>
        <p:spPr>
          <a:xfrm>
            <a:off x="10607077" y="3853487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4</a:t>
            </a:r>
            <a:endParaRPr lang="zh-CN" altLang="en-US" sz="2000" b="1" dirty="0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E1B58FCB-2201-1BD5-3A0F-F62B2B10181D}"/>
              </a:ext>
            </a:extLst>
          </p:cNvPr>
          <p:cNvCxnSpPr>
            <a:stCxn id="5" idx="2"/>
            <a:endCxn id="6" idx="0"/>
          </p:cNvCxnSpPr>
          <p:nvPr/>
        </p:nvCxnSpPr>
        <p:spPr>
          <a:xfrm flipH="1">
            <a:off x="7899085" y="2820010"/>
            <a:ext cx="1202568" cy="1034198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9C9247F3-FFEE-448E-8838-1574CF7BA9BF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8876235" y="3042968"/>
            <a:ext cx="317770" cy="1200961"/>
          </a:xfrm>
          <a:prstGeom prst="line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CA9916C0-D86A-7B1F-C80B-2ABBB85EB30E}"/>
              </a:ext>
            </a:extLst>
          </p:cNvPr>
          <p:cNvCxnSpPr>
            <a:stCxn id="5" idx="5"/>
            <a:endCxn id="8" idx="0"/>
          </p:cNvCxnSpPr>
          <p:nvPr/>
        </p:nvCxnSpPr>
        <p:spPr>
          <a:xfrm>
            <a:off x="9639922" y="3042968"/>
            <a:ext cx="305316" cy="1200961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5FB93B0-6586-D163-1773-44EF246283AA}"/>
              </a:ext>
            </a:extLst>
          </p:cNvPr>
          <p:cNvCxnSpPr>
            <a:stCxn id="5" idx="6"/>
            <a:endCxn id="9" idx="0"/>
          </p:cNvCxnSpPr>
          <p:nvPr/>
        </p:nvCxnSpPr>
        <p:spPr>
          <a:xfrm>
            <a:off x="9732274" y="2820010"/>
            <a:ext cx="1190114" cy="1033477"/>
          </a:xfrm>
          <a:prstGeom prst="line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任意多边形: 形状 28">
            <a:extLst>
              <a:ext uri="{FF2B5EF4-FFF2-40B4-BE49-F238E27FC236}">
                <a16:creationId xmlns:a16="http://schemas.microsoft.com/office/drawing/2014/main" id="{25489863-E597-69FA-9637-99EB89CCA48D}"/>
              </a:ext>
            </a:extLst>
          </p:cNvPr>
          <p:cNvSpPr/>
          <p:nvPr/>
        </p:nvSpPr>
        <p:spPr>
          <a:xfrm>
            <a:off x="7195627" y="1955006"/>
            <a:ext cx="3387543" cy="3304943"/>
          </a:xfrm>
          <a:custGeom>
            <a:avLst/>
            <a:gdLst>
              <a:gd name="connsiteX0" fmla="*/ 1514303 w 3387543"/>
              <a:gd name="connsiteY0" fmla="*/ 1693069 h 3304943"/>
              <a:gd name="connsiteX1" fmla="*/ 828503 w 3387543"/>
              <a:gd name="connsiteY1" fmla="*/ 2836069 h 3304943"/>
              <a:gd name="connsiteX2" fmla="*/ 28403 w 3387543"/>
              <a:gd name="connsiteY2" fmla="*/ 2283619 h 3304943"/>
              <a:gd name="connsiteX3" fmla="*/ 1914353 w 3387543"/>
              <a:gd name="connsiteY3" fmla="*/ 321469 h 3304943"/>
              <a:gd name="connsiteX4" fmla="*/ 2771603 w 3387543"/>
              <a:gd name="connsiteY4" fmla="*/ 283369 h 3304943"/>
              <a:gd name="connsiteX5" fmla="*/ 3381203 w 3387543"/>
              <a:gd name="connsiteY5" fmla="*/ 3083719 h 3304943"/>
              <a:gd name="connsiteX6" fmla="*/ 2390603 w 3387543"/>
              <a:gd name="connsiteY6" fmla="*/ 2950369 h 3304943"/>
              <a:gd name="connsiteX7" fmla="*/ 2181053 w 3387543"/>
              <a:gd name="connsiteY7" fmla="*/ 1540669 h 3304943"/>
              <a:gd name="connsiteX8" fmla="*/ 1819103 w 3387543"/>
              <a:gd name="connsiteY8" fmla="*/ 1312069 h 3304943"/>
              <a:gd name="connsiteX9" fmla="*/ 1514303 w 3387543"/>
              <a:gd name="connsiteY9" fmla="*/ 1693069 h 3304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387543" h="3304943">
                <a:moveTo>
                  <a:pt x="1514303" y="1693069"/>
                </a:moveTo>
                <a:cubicBezTo>
                  <a:pt x="1349203" y="1947069"/>
                  <a:pt x="1076153" y="2737644"/>
                  <a:pt x="828503" y="2836069"/>
                </a:cubicBezTo>
                <a:cubicBezTo>
                  <a:pt x="580853" y="2934494"/>
                  <a:pt x="-152572" y="2702719"/>
                  <a:pt x="28403" y="2283619"/>
                </a:cubicBezTo>
                <a:cubicBezTo>
                  <a:pt x="209378" y="1864519"/>
                  <a:pt x="1457153" y="654844"/>
                  <a:pt x="1914353" y="321469"/>
                </a:cubicBezTo>
                <a:cubicBezTo>
                  <a:pt x="2371553" y="-11906"/>
                  <a:pt x="2527128" y="-177006"/>
                  <a:pt x="2771603" y="283369"/>
                </a:cubicBezTo>
                <a:cubicBezTo>
                  <a:pt x="3016078" y="743744"/>
                  <a:pt x="3444703" y="2639219"/>
                  <a:pt x="3381203" y="3083719"/>
                </a:cubicBezTo>
                <a:cubicBezTo>
                  <a:pt x="3317703" y="3528219"/>
                  <a:pt x="2590628" y="3207544"/>
                  <a:pt x="2390603" y="2950369"/>
                </a:cubicBezTo>
                <a:cubicBezTo>
                  <a:pt x="2190578" y="2693194"/>
                  <a:pt x="2276303" y="1813719"/>
                  <a:pt x="2181053" y="1540669"/>
                </a:cubicBezTo>
                <a:cubicBezTo>
                  <a:pt x="2085803" y="1267619"/>
                  <a:pt x="1933403" y="1280319"/>
                  <a:pt x="1819103" y="1312069"/>
                </a:cubicBezTo>
                <a:cubicBezTo>
                  <a:pt x="1704803" y="1343819"/>
                  <a:pt x="1679403" y="1439069"/>
                  <a:pt x="1514303" y="1693069"/>
                </a:cubicBezTo>
                <a:close/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7335B01D-7486-F961-3BFF-BB6B4E18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255548"/>
          </a:xfrm>
        </p:spPr>
        <p:txBody>
          <a:bodyPr>
            <a:normAutofit/>
          </a:bodyPr>
          <a:lstStyle/>
          <a:p>
            <a:r>
              <a:rPr lang="en-US" altLang="zh-CN" dirty="0"/>
              <a:t>Pivot Algorithms for Correlation Clustering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383C3F-C472-B1D1-5240-4DFB4F0CA3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56896" y="1392073"/>
                <a:ext cx="6422629" cy="4852266"/>
              </a:xfrm>
            </p:spPr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Algorithm:</a:t>
                </a:r>
                <a:r>
                  <a:rPr lang="en-US" altLang="zh-CN" dirty="0"/>
                  <a:t>  </a:t>
                </a:r>
              </a:p>
              <a:p>
                <a:pPr marL="457200" lvl="1" indent="0">
                  <a:buNone/>
                </a:pPr>
                <a:r>
                  <a:rPr lang="en-US" altLang="zh-CN" dirty="0"/>
                  <a:t>1. Choose a random pivot</a:t>
                </a:r>
              </a:p>
              <a:p>
                <a:pPr marL="457200" lvl="1" indent="0">
                  <a:buNone/>
                </a:pPr>
                <a:r>
                  <a:rPr lang="en-US" altLang="zh-CN" dirty="0"/>
                  <a:t>2. Decide the cluster of the pivot</a:t>
                </a:r>
              </a:p>
              <a:p>
                <a:pPr marL="457200" lvl="1" indent="0">
                  <a:buNone/>
                </a:pPr>
                <a:r>
                  <a:rPr lang="en-US" altLang="zh-CN" dirty="0"/>
                  <a:t>3. Delete all clustered vertices and repeat</a:t>
                </a:r>
                <a:br>
                  <a:rPr lang="en-US" altLang="zh-CN" dirty="0"/>
                </a:br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Two natural instantiations for step 2</a:t>
                </a:r>
              </a:p>
              <a:p>
                <a:pPr lvl="1"/>
                <a:r>
                  <a:rPr lang="en-US" altLang="zh-CN" dirty="0"/>
                  <a:t>Combinatorial: include all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dirty="0"/>
                  <a:t> neighbors</a:t>
                </a:r>
              </a:p>
              <a:p>
                <a:pPr lvl="2"/>
                <a:r>
                  <a:rPr lang="en-US" altLang="zh-CN" dirty="0"/>
                  <a:t>3-approximation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[ACN08]</a:t>
                </a:r>
              </a:p>
              <a:p>
                <a:pPr lvl="1"/>
                <a:r>
                  <a:rPr lang="en-US" altLang="zh-CN" dirty="0"/>
                  <a:t>LP based: independently include each vertex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err="1"/>
                  <a:t>w.p.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1−</m:t>
                    </m:r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endParaRPr lang="en-US" altLang="zh-CN" dirty="0"/>
              </a:p>
              <a:p>
                <a:pPr lvl="2"/>
                <a:r>
                  <a:rPr lang="en-US" altLang="zh-CN" dirty="0"/>
                  <a:t>2.5-approximation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[ACN08]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0383C3F-C472-B1D1-5240-4DFB4F0CA3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896" y="1392073"/>
                <a:ext cx="6422629" cy="4852266"/>
              </a:xfrm>
              <a:blipFill>
                <a:blip r:embed="rId3"/>
                <a:stretch>
                  <a:fillRect l="-1709" t="-2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38A9BC3B-EEC9-4800-92FF-07969C02260E}"/>
                  </a:ext>
                </a:extLst>
              </p:cNvPr>
              <p:cNvSpPr txBox="1"/>
              <p:nvPr/>
            </p:nvSpPr>
            <p:spPr>
              <a:xfrm>
                <a:off x="8065658" y="3042968"/>
                <a:ext cx="4720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38A9BC3B-EEC9-4800-92FF-07969C022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5658" y="3042968"/>
                <a:ext cx="472052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3A983DB1-EA77-4E28-FC5D-EC3BDCCD3154}"/>
                  </a:ext>
                </a:extLst>
              </p:cNvPr>
              <p:cNvSpPr txBox="1"/>
              <p:nvPr/>
            </p:nvSpPr>
            <p:spPr>
              <a:xfrm>
                <a:off x="8616302" y="3458782"/>
                <a:ext cx="477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40" name="文本框 39">
                <a:extLst>
                  <a:ext uri="{FF2B5EF4-FFF2-40B4-BE49-F238E27FC236}">
                    <a16:creationId xmlns:a16="http://schemas.microsoft.com/office/drawing/2014/main" id="{3A983DB1-EA77-4E28-FC5D-EC3BDCCD3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6302" y="3458782"/>
                <a:ext cx="477375" cy="369332"/>
              </a:xfrm>
              <a:prstGeom prst="rect">
                <a:avLst/>
              </a:prstGeom>
              <a:blipFill>
                <a:blip r:embed="rId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F038A24E-0661-7FB4-6D72-B37B1575E7B6}"/>
                  </a:ext>
                </a:extLst>
              </p:cNvPr>
              <p:cNvSpPr txBox="1"/>
              <p:nvPr/>
            </p:nvSpPr>
            <p:spPr>
              <a:xfrm>
                <a:off x="9798902" y="3458782"/>
                <a:ext cx="4773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F038A24E-0661-7FB4-6D72-B37B1575E7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8902" y="3458782"/>
                <a:ext cx="477375" cy="369332"/>
              </a:xfrm>
              <a:prstGeom prst="rect">
                <a:avLst/>
              </a:prstGeom>
              <a:blipFill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87842255-CE43-921C-A227-E63C4983C684}"/>
                  </a:ext>
                </a:extLst>
              </p:cNvPr>
              <p:cNvSpPr txBox="1"/>
              <p:nvPr/>
            </p:nvSpPr>
            <p:spPr>
              <a:xfrm>
                <a:off x="10371051" y="3042968"/>
                <a:ext cx="4674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87842255-CE43-921C-A227-E63C4983C6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1051" y="3042968"/>
                <a:ext cx="467499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61C8F30F-6448-BB8D-2454-3FD0C24A456F}"/>
              </a:ext>
            </a:extLst>
          </p:cNvPr>
          <p:cNvCxnSpPr/>
          <p:nvPr/>
        </p:nvCxnSpPr>
        <p:spPr>
          <a:xfrm>
            <a:off x="10487025" y="1955006"/>
            <a:ext cx="435363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6ABBAACF-A8B0-03B0-4248-F0DB12B1B119}"/>
                  </a:ext>
                </a:extLst>
              </p:cNvPr>
              <p:cNvSpPr txBox="1"/>
              <p:nvPr/>
            </p:nvSpPr>
            <p:spPr>
              <a:xfrm>
                <a:off x="11052967" y="1770340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rgbClr val="ED7D3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b="1" dirty="0">
                    <a:solidFill>
                      <a:srgbClr val="ED7D31"/>
                    </a:solidFill>
                  </a:rPr>
                  <a:t>edges</a:t>
                </a:r>
                <a:endParaRPr lang="zh-CN" altLang="en-US" b="1" dirty="0">
                  <a:solidFill>
                    <a:srgbClr val="ED7D31"/>
                  </a:solidFill>
                </a:endParaRPr>
              </a:p>
            </p:txBody>
          </p:sp>
        </mc:Choice>
        <mc:Fallback xmlns="">
          <p:sp>
            <p:nvSpPr>
              <p:cNvPr id="45" name="文本框 44">
                <a:extLst>
                  <a:ext uri="{FF2B5EF4-FFF2-40B4-BE49-F238E27FC236}">
                    <a16:creationId xmlns:a16="http://schemas.microsoft.com/office/drawing/2014/main" id="{6ABBAACF-A8B0-03B0-4248-F0DB12B1B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2967" y="1770340"/>
                <a:ext cx="982961" cy="369332"/>
              </a:xfrm>
              <a:prstGeom prst="rect">
                <a:avLst/>
              </a:prstGeom>
              <a:blipFill>
                <a:blip r:embed="rId8"/>
                <a:stretch>
                  <a:fillRect t="-8197" r="-4969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64838FCA-4605-3E91-7A20-0724E3C95BDA}"/>
              </a:ext>
            </a:extLst>
          </p:cNvPr>
          <p:cNvCxnSpPr/>
          <p:nvPr/>
        </p:nvCxnSpPr>
        <p:spPr>
          <a:xfrm>
            <a:off x="10487206" y="2320033"/>
            <a:ext cx="435363" cy="0"/>
          </a:xfrm>
          <a:prstGeom prst="line">
            <a:avLst/>
          </a:prstGeom>
          <a:ln w="381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626CE598-D080-9BD8-15CA-22EBBEAE15DE}"/>
                  </a:ext>
                </a:extLst>
              </p:cNvPr>
              <p:cNvSpPr txBox="1"/>
              <p:nvPr/>
            </p:nvSpPr>
            <p:spPr>
              <a:xfrm>
                <a:off x="11053148" y="2135367"/>
                <a:ext cx="9829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rgbClr val="ED7D3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b="1" dirty="0">
                    <a:solidFill>
                      <a:srgbClr val="ED7D31"/>
                    </a:solidFill>
                  </a:rPr>
                  <a:t>edges</a:t>
                </a:r>
                <a:endParaRPr lang="zh-CN" altLang="en-US" b="1" dirty="0">
                  <a:solidFill>
                    <a:srgbClr val="ED7D31"/>
                  </a:solidFill>
                </a:endParaRPr>
              </a:p>
            </p:txBody>
          </p:sp>
        </mc:Choice>
        <mc:Fallback xmlns="">
          <p:sp>
            <p:nvSpPr>
              <p:cNvPr id="47" name="文本框 46">
                <a:extLst>
                  <a:ext uri="{FF2B5EF4-FFF2-40B4-BE49-F238E27FC236}">
                    <a16:creationId xmlns:a16="http://schemas.microsoft.com/office/drawing/2014/main" id="{626CE598-D080-9BD8-15CA-22EBBEAE15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3148" y="2135367"/>
                <a:ext cx="982961" cy="369332"/>
              </a:xfrm>
              <a:prstGeom prst="rect">
                <a:avLst/>
              </a:prstGeom>
              <a:blipFill>
                <a:blip r:embed="rId9"/>
                <a:stretch>
                  <a:fillRect t="-8197" r="-4969" b="-245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灯片编号占位符 13">
            <a:extLst>
              <a:ext uri="{FF2B5EF4-FFF2-40B4-BE49-F238E27FC236}">
                <a16:creationId xmlns:a16="http://schemas.microsoft.com/office/drawing/2014/main" id="{54606820-50C7-0D7A-58B9-225748D6D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23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7" grpId="0" animBg="1"/>
      <p:bldP spid="7" grpId="1" animBg="1"/>
      <p:bldP spid="8" grpId="0" animBg="1"/>
      <p:bldP spid="8" grpId="1" animBg="1"/>
      <p:bldP spid="8" grpId="2" animBg="1"/>
      <p:bldP spid="9" grpId="0" animBg="1"/>
      <p:bldP spid="9" grpId="1" animBg="1"/>
      <p:bldP spid="29" grpId="0" animBg="1"/>
      <p:bldP spid="29" grpId="1" animBg="1"/>
      <p:bldP spid="39" grpId="0"/>
      <p:bldP spid="40" grpId="0"/>
      <p:bldP spid="41" grpId="0"/>
      <p:bldP spid="42" grpId="0"/>
      <p:bldP spid="45" grpId="0"/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91CEDEC-630D-6B04-80DF-C3C3135E9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Pivot Algorithms for UMVD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F7E62C-0D14-7D67-7F5C-A899594080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0160"/>
                <a:ext cx="6287814" cy="4896803"/>
              </a:xfrm>
            </p:spPr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Algorithm:</a:t>
                </a:r>
                <a:endParaRPr lang="en-US" altLang="zh-CN" dirty="0"/>
              </a:p>
              <a:p>
                <a:pPr marL="457200" lvl="1" indent="0">
                  <a:buNone/>
                </a:pPr>
                <a:r>
                  <a:rPr lang="en-US" altLang="zh-CN" dirty="0"/>
                  <a:t>1. Choose a random pivot</a:t>
                </a:r>
              </a:p>
              <a:p>
                <a:pPr marL="457200" lvl="1" indent="0">
                  <a:buNone/>
                </a:pPr>
                <a:r>
                  <a:rPr lang="en-US" altLang="zh-CN" dirty="0"/>
                  <a:t>2. Decide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the distances to</a:t>
                </a:r>
                <a:r>
                  <a:rPr lang="en-US" altLang="zh-CN" dirty="0"/>
                  <a:t> the pivot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and minimally fix the remaining distances</a:t>
                </a:r>
              </a:p>
              <a:p>
                <a:pPr marL="457200" lvl="1" indent="0">
                  <a:buNone/>
                </a:pPr>
                <a:r>
                  <a:rPr lang="en-US" altLang="zh-CN" dirty="0"/>
                  <a:t>3. Group non-pivots according to their distances to the pivot, and recursively solve each group with a cap</a:t>
                </a: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Two natural instantiations for step 2</a:t>
                </a:r>
              </a:p>
              <a:p>
                <a:pPr lvl="1"/>
                <a:r>
                  <a:rPr lang="en-US" altLang="zh-CN" dirty="0"/>
                  <a:t>Combinatorial: 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use the input</a:t>
                </a: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Θ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-approx.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 [CFLM22]</a:t>
                </a:r>
              </a:p>
              <a:p>
                <a:pPr lvl="1"/>
                <a:r>
                  <a:rPr lang="en-US" altLang="zh-CN" dirty="0"/>
                  <a:t>LP based?</a:t>
                </a:r>
              </a:p>
              <a:p>
                <a:pPr lvl="2"/>
                <a:r>
                  <a:rPr lang="en-US" altLang="zh-CN" dirty="0"/>
                  <a:t>5-approx.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F7E62C-0D14-7D67-7F5C-A899594080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0160"/>
                <a:ext cx="6287814" cy="4896803"/>
              </a:xfrm>
              <a:blipFill>
                <a:blip r:embed="rId3"/>
                <a:stretch>
                  <a:fillRect l="-1746" t="-2242" r="-14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椭圆 3">
            <a:extLst>
              <a:ext uri="{FF2B5EF4-FFF2-40B4-BE49-F238E27FC236}">
                <a16:creationId xmlns:a16="http://schemas.microsoft.com/office/drawing/2014/main" id="{0EB077DD-F42A-9FB6-A961-D341F61B711F}"/>
              </a:ext>
            </a:extLst>
          </p:cNvPr>
          <p:cNvSpPr/>
          <p:nvPr/>
        </p:nvSpPr>
        <p:spPr>
          <a:xfrm>
            <a:off x="9166214" y="1655380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2AC3A865-805E-1873-1B89-3AA932ACD5FE}"/>
              </a:ext>
            </a:extLst>
          </p:cNvPr>
          <p:cNvSpPr/>
          <p:nvPr/>
        </p:nvSpPr>
        <p:spPr>
          <a:xfrm>
            <a:off x="7617794" y="2873327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1</a:t>
            </a:r>
            <a:endParaRPr lang="zh-CN" altLang="en-US" sz="2000" b="1" dirty="0"/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2BFAE2E7-6481-413B-5CA7-3C43C478212C}"/>
              </a:ext>
            </a:extLst>
          </p:cNvPr>
          <p:cNvSpPr/>
          <p:nvPr/>
        </p:nvSpPr>
        <p:spPr>
          <a:xfrm>
            <a:off x="8594944" y="3272379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2</a:t>
            </a:r>
            <a:endParaRPr lang="zh-CN" altLang="en-US" sz="2000" b="1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78BC6201-DBAB-D4E1-1435-C2E212F9FF96}"/>
              </a:ext>
            </a:extLst>
          </p:cNvPr>
          <p:cNvSpPr/>
          <p:nvPr/>
        </p:nvSpPr>
        <p:spPr>
          <a:xfrm>
            <a:off x="9663947" y="3272379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3</a:t>
            </a:r>
            <a:endParaRPr lang="zh-CN" altLang="en-US" sz="2000" b="1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DB61A721-D065-3377-45CA-4C51B2230306}"/>
              </a:ext>
            </a:extLst>
          </p:cNvPr>
          <p:cNvSpPr/>
          <p:nvPr/>
        </p:nvSpPr>
        <p:spPr>
          <a:xfrm>
            <a:off x="10641097" y="2881937"/>
            <a:ext cx="630621" cy="63062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b="1" dirty="0"/>
              <a:t>4</a:t>
            </a:r>
            <a:endParaRPr lang="zh-CN" altLang="en-US" sz="2000" b="1" dirty="0"/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FF5C4E7D-EC61-2DF9-073B-A1F569FEF1FB}"/>
              </a:ext>
            </a:extLst>
          </p:cNvPr>
          <p:cNvCxnSpPr>
            <a:stCxn id="4" idx="2"/>
            <a:endCxn id="5" idx="0"/>
          </p:cNvCxnSpPr>
          <p:nvPr/>
        </p:nvCxnSpPr>
        <p:spPr>
          <a:xfrm flipH="1">
            <a:off x="7933105" y="1970691"/>
            <a:ext cx="1233109" cy="90263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63743D1-4D09-9971-7622-C368421E4350}"/>
              </a:ext>
            </a:extLst>
          </p:cNvPr>
          <p:cNvCxnSpPr>
            <a:stCxn id="4" idx="3"/>
            <a:endCxn id="6" idx="0"/>
          </p:cNvCxnSpPr>
          <p:nvPr/>
        </p:nvCxnSpPr>
        <p:spPr>
          <a:xfrm flipH="1">
            <a:off x="8910255" y="2193649"/>
            <a:ext cx="348311" cy="107873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FC57D64E-53B7-A53B-4C1E-F8E4F2DC2716}"/>
              </a:ext>
            </a:extLst>
          </p:cNvPr>
          <p:cNvCxnSpPr>
            <a:stCxn id="4" idx="5"/>
            <a:endCxn id="7" idx="0"/>
          </p:cNvCxnSpPr>
          <p:nvPr/>
        </p:nvCxnSpPr>
        <p:spPr>
          <a:xfrm>
            <a:off x="9704483" y="2193649"/>
            <a:ext cx="274775" cy="107873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DEFA7346-590A-42FE-5DDE-8A950B3DDE65}"/>
              </a:ext>
            </a:extLst>
          </p:cNvPr>
          <p:cNvCxnSpPr>
            <a:stCxn id="4" idx="6"/>
            <a:endCxn id="8" idx="0"/>
          </p:cNvCxnSpPr>
          <p:nvPr/>
        </p:nvCxnSpPr>
        <p:spPr>
          <a:xfrm>
            <a:off x="9796835" y="1970691"/>
            <a:ext cx="1159573" cy="911246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597EFEB3-2B9D-6BC0-6D88-BE0812BCACD2}"/>
              </a:ext>
            </a:extLst>
          </p:cNvPr>
          <p:cNvCxnSpPr>
            <a:cxnSpLocks/>
            <a:stCxn id="5" idx="5"/>
            <a:endCxn id="6" idx="2"/>
          </p:cNvCxnSpPr>
          <p:nvPr/>
        </p:nvCxnSpPr>
        <p:spPr>
          <a:xfrm>
            <a:off x="8156063" y="3411596"/>
            <a:ext cx="438881" cy="1760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9B25D50A-7C09-E940-DF9E-85E063FD71C7}"/>
              </a:ext>
            </a:extLst>
          </p:cNvPr>
          <p:cNvCxnSpPr>
            <a:stCxn id="8" idx="3"/>
            <a:endCxn id="7" idx="6"/>
          </p:cNvCxnSpPr>
          <p:nvPr/>
        </p:nvCxnSpPr>
        <p:spPr>
          <a:xfrm flipH="1">
            <a:off x="10294568" y="3420206"/>
            <a:ext cx="438881" cy="1674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5B13897C-E180-61B3-6456-EC3C0F1F44F8}"/>
              </a:ext>
            </a:extLst>
          </p:cNvPr>
          <p:cNvCxnSpPr>
            <a:stCxn id="6" idx="6"/>
            <a:endCxn id="7" idx="2"/>
          </p:cNvCxnSpPr>
          <p:nvPr/>
        </p:nvCxnSpPr>
        <p:spPr>
          <a:xfrm>
            <a:off x="9225565" y="3587690"/>
            <a:ext cx="4383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82DFD137-71D9-187C-2901-2D41BE97706C}"/>
              </a:ext>
            </a:extLst>
          </p:cNvPr>
          <p:cNvSpPr txBox="1"/>
          <p:nvPr/>
        </p:nvSpPr>
        <p:spPr>
          <a:xfrm>
            <a:off x="8308196" y="21013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ED7D31"/>
                </a:solidFill>
              </a:rPr>
              <a:t>5</a:t>
            </a:r>
            <a:endParaRPr lang="zh-CN" altLang="en-US" sz="2000" b="1" dirty="0">
              <a:solidFill>
                <a:srgbClr val="ED7D3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F3C27D98-1AF5-2BFD-530B-19F6872FAE0C}"/>
              </a:ext>
            </a:extLst>
          </p:cNvPr>
          <p:cNvSpPr txBox="1"/>
          <p:nvPr/>
        </p:nvSpPr>
        <p:spPr>
          <a:xfrm>
            <a:off x="10317513" y="210133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ED7D31"/>
                </a:solidFill>
              </a:rPr>
              <a:t>3</a:t>
            </a:r>
            <a:endParaRPr lang="zh-CN" altLang="en-US" sz="2000" b="1" dirty="0">
              <a:solidFill>
                <a:srgbClr val="ED7D31"/>
              </a:solidFill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4239FDC-C513-0398-6B32-4314B690762E}"/>
              </a:ext>
            </a:extLst>
          </p:cNvPr>
          <p:cNvSpPr txBox="1"/>
          <p:nvPr/>
        </p:nvSpPr>
        <p:spPr>
          <a:xfrm>
            <a:off x="8694332" y="256330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ED7D31"/>
                </a:solidFill>
              </a:rPr>
              <a:t>5</a:t>
            </a:r>
            <a:endParaRPr lang="zh-CN" altLang="en-US" sz="2000" b="1" dirty="0">
              <a:solidFill>
                <a:srgbClr val="ED7D31"/>
              </a:solidFill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2DE54BE-3AC4-BB1A-E4A6-C9172B4DC4DC}"/>
              </a:ext>
            </a:extLst>
          </p:cNvPr>
          <p:cNvSpPr txBox="1"/>
          <p:nvPr/>
        </p:nvSpPr>
        <p:spPr>
          <a:xfrm>
            <a:off x="9866269" y="2563303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b="1" dirty="0">
                <a:solidFill>
                  <a:srgbClr val="ED7D31"/>
                </a:solidFill>
              </a:rPr>
              <a:t>3</a:t>
            </a:r>
            <a:endParaRPr lang="zh-CN" altLang="en-US" sz="2000" b="1" dirty="0">
              <a:solidFill>
                <a:srgbClr val="ED7D31"/>
              </a:solidFill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8EF18E58-F99E-1D13-208C-525B858E8AD5}"/>
              </a:ext>
            </a:extLst>
          </p:cNvPr>
          <p:cNvSpPr txBox="1"/>
          <p:nvPr/>
        </p:nvSpPr>
        <p:spPr>
          <a:xfrm>
            <a:off x="8154949" y="347693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9D67D521-5EEA-3D6F-D3D2-D28A03CB6382}"/>
              </a:ext>
            </a:extLst>
          </p:cNvPr>
          <p:cNvSpPr txBox="1"/>
          <p:nvPr/>
        </p:nvSpPr>
        <p:spPr>
          <a:xfrm>
            <a:off x="10456120" y="348554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D014F55-D350-F696-2A9E-20ECA40B7A18}"/>
              </a:ext>
            </a:extLst>
          </p:cNvPr>
          <p:cNvSpPr txBox="1"/>
          <p:nvPr/>
        </p:nvSpPr>
        <p:spPr>
          <a:xfrm>
            <a:off x="9265600" y="362598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4</a:t>
            </a:r>
            <a:endParaRPr lang="zh-CN" altLang="en-US" dirty="0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EB9875B6-A663-FC7F-DD37-4BF7A5E36757}"/>
              </a:ext>
            </a:extLst>
          </p:cNvPr>
          <p:cNvSpPr txBox="1"/>
          <p:nvPr/>
        </p:nvSpPr>
        <p:spPr>
          <a:xfrm>
            <a:off x="9256313" y="361346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5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AA655F57-78B0-F87A-7861-C960E80EFB2B}"/>
              </a:ext>
            </a:extLst>
          </p:cNvPr>
          <p:cNvSpPr txBox="1"/>
          <p:nvPr/>
        </p:nvSpPr>
        <p:spPr>
          <a:xfrm>
            <a:off x="10448085" y="3481315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3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EE47802A-C67B-0FFF-F90A-14DC4CAEB350}"/>
              </a:ext>
            </a:extLst>
          </p:cNvPr>
          <p:cNvSpPr/>
          <p:nvPr/>
        </p:nvSpPr>
        <p:spPr>
          <a:xfrm>
            <a:off x="7235688" y="2693258"/>
            <a:ext cx="2054095" cy="199801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C421030E-D310-8B14-CA45-CC210588F8F1}"/>
              </a:ext>
            </a:extLst>
          </p:cNvPr>
          <p:cNvSpPr/>
          <p:nvPr/>
        </p:nvSpPr>
        <p:spPr>
          <a:xfrm>
            <a:off x="9574284" y="2626976"/>
            <a:ext cx="2054095" cy="199801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0AFE888-26A8-EBFE-0DAD-8FDF3605A1FE}"/>
                  </a:ext>
                </a:extLst>
              </p:cNvPr>
              <p:cNvSpPr txBox="1"/>
              <p:nvPr/>
            </p:nvSpPr>
            <p:spPr>
              <a:xfrm>
                <a:off x="7366461" y="5279220"/>
                <a:ext cx="4392691" cy="887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:r>
                  <a:rPr lang="en-US" altLang="zh-CN" sz="2400" b="0" dirty="0"/>
                  <a:t>Ultrametric inequality:  </a:t>
                </a:r>
                <a:br>
                  <a:rPr lang="en-US" altLang="zh-CN" sz="2400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altLang="zh-C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func>
                        <m:funcPr>
                          <m:ctrlPr>
                            <a:rPr lang="en-US" altLang="zh-CN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CN" sz="2400" b="0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altLang="zh-CN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CN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𝑖𝑘</m:t>
                                  </m:r>
                                </m:sub>
                              </m:sSub>
                              <m:r>
                                <a:rPr lang="en-US" altLang="zh-CN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altLang="zh-CN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A0AFE888-26A8-EBFE-0DAD-8FDF3605A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461" y="5279220"/>
                <a:ext cx="4392691" cy="887166"/>
              </a:xfrm>
              <a:prstGeom prst="rect">
                <a:avLst/>
              </a:prstGeom>
              <a:blipFill>
                <a:blip r:embed="rId4"/>
                <a:stretch>
                  <a:fillRect l="-2080" t="-47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3F26FDB-BF8C-A5A0-5C19-1DCAB4EB30B1}"/>
                  </a:ext>
                </a:extLst>
              </p:cNvPr>
              <p:cNvSpPr txBox="1"/>
              <p:nvPr/>
            </p:nvSpPr>
            <p:spPr>
              <a:xfrm>
                <a:off x="7601148" y="4685710"/>
                <a:ext cx="1301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0" dirty="0">
                    <a:solidFill>
                      <a:srgbClr val="C00000"/>
                    </a:solidFill>
                  </a:rPr>
                  <a:t>Cap: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′≤5</m:t>
                    </m:r>
                  </m:oMath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03F26FDB-BF8C-A5A0-5C19-1DCAB4EB30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148" y="4685710"/>
                <a:ext cx="1301959" cy="369332"/>
              </a:xfrm>
              <a:prstGeom prst="rect">
                <a:avLst/>
              </a:prstGeom>
              <a:blipFill>
                <a:blip r:embed="rId5"/>
                <a:stretch>
                  <a:fillRect l="-4225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465AA834-5A4E-6326-1318-712E89C29D25}"/>
                  </a:ext>
                </a:extLst>
              </p:cNvPr>
              <p:cNvSpPr txBox="1"/>
              <p:nvPr/>
            </p:nvSpPr>
            <p:spPr>
              <a:xfrm>
                <a:off x="10022722" y="4685710"/>
                <a:ext cx="1301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0" dirty="0">
                    <a:solidFill>
                      <a:srgbClr val="C00000"/>
                    </a:solidFill>
                  </a:rPr>
                  <a:t>Cap: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′≤3</m:t>
                    </m:r>
                  </m:oMath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465AA834-5A4E-6326-1318-712E89C29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722" y="4685710"/>
                <a:ext cx="1301959" cy="369332"/>
              </a:xfrm>
              <a:prstGeom prst="rect">
                <a:avLst/>
              </a:prstGeom>
              <a:blipFill>
                <a:blip r:embed="rId6"/>
                <a:stretch>
                  <a:fillRect l="-3738" t="-10000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灯片编号占位符 30">
            <a:extLst>
              <a:ext uri="{FF2B5EF4-FFF2-40B4-BE49-F238E27FC236}">
                <a16:creationId xmlns:a16="http://schemas.microsoft.com/office/drawing/2014/main" id="{BC45999C-FDBB-932D-6E4E-828C6EC08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368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6" grpId="0"/>
      <p:bldP spid="17" grpId="0"/>
      <p:bldP spid="18" grpId="0"/>
      <p:bldP spid="19" grpId="0"/>
      <p:bldP spid="20" grpId="0"/>
      <p:bldP spid="21" grpId="0"/>
      <p:bldP spid="21" grpId="1"/>
      <p:bldP spid="22" grpId="0"/>
      <p:bldP spid="22" grpId="1"/>
      <p:bldP spid="24" grpId="0"/>
      <p:bldP spid="25" grpId="0" animBg="1"/>
      <p:bldP spid="26" grpId="0" animBg="1"/>
      <p:bldP spid="29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6FB6B4-4045-ED47-B80A-2D39F3598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LP-based Pivot Algorithm: Candidate 1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9D121DC-9C3F-C022-910E-833891BA62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0160"/>
                <a:ext cx="10515600" cy="5292762"/>
              </a:xfrm>
            </p:spPr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Facts about the LP solutions</a:t>
                </a:r>
              </a:p>
              <a:p>
                <a:pPr lvl="1"/>
                <a:r>
                  <a:rPr lang="en-US" altLang="zh-CN" dirty="0"/>
                  <a:t>Recall in definition: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altLang="zh-CN" dirty="0"/>
                  <a:t> for any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ℓ</m:t>
                    </m:r>
                  </m:oMath>
                </a14:m>
                <a:endParaRPr lang="en-US" altLang="zh-CN" i="1" dirty="0">
                  <a:latin typeface="Cambria Math" panose="02040503050406030204" pitchFamily="18" charset="0"/>
                </a:endParaRPr>
              </a:p>
              <a:p>
                <a:pPr lvl="1"/>
                <a:r>
                  <a:rPr lang="en-US" altLang="zh-CN" dirty="0"/>
                  <a:t>Observation: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en-US" altLang="zh-CN" dirty="0"/>
                  <a:t>in some optimal solutions</a:t>
                </a:r>
                <a:endParaRPr lang="zh-CN" altLang="en-US" dirty="0"/>
              </a:p>
              <a:p>
                <a:pPr lvl="1"/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Interpreting the LP as distributions (for each edge)</a:t>
                </a:r>
                <a:br>
                  <a:rPr lang="en-US" altLang="zh-CN" b="1" dirty="0">
                    <a:solidFill>
                      <a:srgbClr val="0070C0"/>
                    </a:solidFill>
                  </a:rPr>
                </a:br>
                <a:br>
                  <a:rPr lang="en-US" altLang="zh-CN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sz="3200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altLang="zh-CN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altLang="zh-CN" sz="32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CN" sz="32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altLang="zh-CN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sz="32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ℓ−1</m:t>
                        </m:r>
                      </m:sup>
                    </m:sSubSup>
                    <m:r>
                      <a:rPr lang="en-US" altLang="zh-CN" sz="32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altLang="zh-CN" dirty="0"/>
              </a:p>
              <a:p>
                <a:pPr lvl="1"/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For the cap,</a:t>
                </a:r>
              </a:p>
              <a:p>
                <a:pPr lvl="1"/>
                <a:r>
                  <a:rPr lang="en-US" altLang="zh-CN" dirty="0"/>
                  <a:t>truncate the LP solution: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>
                    <a:solidFill>
                      <a:srgbClr val="C00000"/>
                    </a:solidFill>
                  </a:rPr>
                  <a:t> </a:t>
                </a:r>
                <a:r>
                  <a:rPr lang="en-US" altLang="zh-CN" dirty="0"/>
                  <a:t>for 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en-US" altLang="zh-CN" dirty="0"/>
                  <a:t> above the cap</a:t>
                </a:r>
                <a:br>
                  <a:rPr lang="en-US" altLang="zh-CN" dirty="0"/>
                </a:br>
                <a:r>
                  <a:rPr lang="en-US" altLang="zh-CN" dirty="0"/>
                  <a:t>(to maintain the LP feasibility)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9D121DC-9C3F-C022-910E-833891BA62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0160"/>
                <a:ext cx="10515600" cy="5292762"/>
              </a:xfrm>
              <a:blipFill>
                <a:blip r:embed="rId3"/>
                <a:stretch>
                  <a:fillRect l="-1043" t="-207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: 圆角 3">
                <a:extLst>
                  <a:ext uri="{FF2B5EF4-FFF2-40B4-BE49-F238E27FC236}">
                    <a16:creationId xmlns:a16="http://schemas.microsoft.com/office/drawing/2014/main" id="{5EC7A8C3-3DBE-C65A-D411-E56065DD9F86}"/>
                  </a:ext>
                </a:extLst>
              </p:cNvPr>
              <p:cNvSpPr/>
              <p:nvPr/>
            </p:nvSpPr>
            <p:spPr>
              <a:xfrm>
                <a:off x="8791459" y="4786883"/>
                <a:ext cx="3400541" cy="1338879"/>
              </a:xfrm>
              <a:prstGeom prst="roundRect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/>
                  <a:t>We assume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1" i="1" dirty="0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altLang="zh-CN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a:rPr lang="en-US" altLang="zh-CN" b="1" i="0" dirty="0" smtClean="0">
                                  <a:latin typeface="Cambria Math" panose="02040503050406030204" pitchFamily="18" charset="0"/>
                                </a:rPr>
                                <m:t>𝐚𝐫𝐠𝐦𝐚𝐱</m:t>
                              </m:r>
                            </m:e>
                            <m:lim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lim>
                          </m:limLow>
                        </m:fName>
                        <m:e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Sup>
                            <m:sSubSupPr>
                              <m:ctrlP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𝒊𝒋</m:t>
                              </m:r>
                            </m:sub>
                            <m:sup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ℓ</m:t>
                              </m:r>
                            </m:sup>
                          </m:sSubSup>
                          <m:r>
                            <a:rPr lang="en-US" altLang="zh-CN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𝒊𝒋</m:t>
                              </m:r>
                            </m:sub>
                            <m:sup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ℓ−</m:t>
                              </m:r>
                              <m:r>
                                <a:rPr lang="en-US" altLang="zh-CN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bSup>
                        </m:e>
                      </m:func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4" name="矩形: 圆角 3">
                <a:extLst>
                  <a:ext uri="{FF2B5EF4-FFF2-40B4-BE49-F238E27FC236}">
                    <a16:creationId xmlns:a16="http://schemas.microsoft.com/office/drawing/2014/main" id="{5EC7A8C3-3DBE-C65A-D411-E56065DD9F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1459" y="4786883"/>
                <a:ext cx="3400541" cy="133887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60FB13D-70E6-7050-2CF1-61748244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876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1C3419-ED0A-A961-41C8-EBE8E9DF9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Triangle-based Analysis - Preliminaries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93705D9-DA94-BDA6-C302-22EF3CF830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9685"/>
                <a:ext cx="10515600" cy="5265351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Goal: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/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𝐴𝐿𝐺</m:t>
                        </m:r>
                        <m:d>
                          <m:d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]≤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(1)⋅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  <m:sup/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𝐿𝑃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altLang="zh-CN" b="0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𝐴𝐿𝐺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: whether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is modified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: LP contribution of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(i.e., </a:t>
                </a:r>
                <a14:m>
                  <m:oMath xmlns:m="http://schemas.openxmlformats.org/officeDocument/2006/math">
                    <m:r>
                      <a:rPr lang="en-US" altLang="zh-CN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d>
                          <m:d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sup>
                    </m:sSubSup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d>
                          <m:dPr>
                            <m:ctrlP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r>
                  <a:rPr lang="en-US" altLang="zh-CN" dirty="0"/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𝐴𝐿𝐺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: #modifications on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𝐴𝐿𝐺</m:t>
                    </m:r>
                    <m:d>
                      <m:d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𝐴𝐿𝐺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′(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>
                    <a:solidFill>
                      <a:srgbClr val="C00000"/>
                    </a:solidFill>
                  </a:rPr>
                  <a:t>)</a:t>
                </a:r>
                <a:endParaRPr lang="en-US" altLang="zh-CN" dirty="0"/>
              </a:p>
              <a:p>
                <a:pPr lvl="1"/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Two types of modifications</a:t>
                </a:r>
              </a:p>
              <a:p>
                <a:pPr lvl="1"/>
                <a:r>
                  <a:rPr lang="en-US" altLang="zh-CN" dirty="0"/>
                  <a:t>On pivot edges (by sampling): easy to bound for each edge</a:t>
                </a:r>
              </a:p>
              <a:p>
                <a:pPr lvl="1"/>
                <a:r>
                  <a:rPr lang="en-US" altLang="zh-CN" dirty="0"/>
                  <a:t>On non-pivot edges (by fixing): bound for each triangle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𝐴𝐿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altLang="zh-CN" dirty="0"/>
                  <a:t>: whether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is modified when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/>
                  <a:t> chosen as pivot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altLang="zh-CN" dirty="0"/>
                  <a:t>: the probability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CN" dirty="0"/>
                  <a:t> and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CN" dirty="0"/>
                  <a:t> are divided to different groups (i.e., appear in a subsequent recursive call) when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CN" dirty="0"/>
                  <a:t> chosen as pivot</a:t>
                </a:r>
              </a:p>
              <a:p>
                <a:pPr lvl="2"/>
                <a:r>
                  <a:rPr lang="en-US" altLang="zh-CN" dirty="0"/>
                  <a:t>Goal: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𝑖𝑗𝑘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/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𝐴𝐿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d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  <m:d>
                          <m:d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𝑖𝑗𝑘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𝐿𝑃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e>
                    </m:nary>
                  </m:oMath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93705D9-DA94-BDA6-C302-22EF3CF830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9685"/>
                <a:ext cx="10515600" cy="5265351"/>
              </a:xfrm>
              <a:blipFill>
                <a:blip r:embed="rId3"/>
                <a:stretch>
                  <a:fillRect l="-1043" t="-1854" b="-128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9112E4A-9B59-D523-FBAB-CE233486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8" name="左大括号 7">
            <a:extLst>
              <a:ext uri="{FF2B5EF4-FFF2-40B4-BE49-F238E27FC236}">
                <a16:creationId xmlns:a16="http://schemas.microsoft.com/office/drawing/2014/main" id="{60D8B295-ABDE-5E9D-5C54-F62C9BFAC60B}"/>
              </a:ext>
            </a:extLst>
          </p:cNvPr>
          <p:cNvSpPr/>
          <p:nvPr/>
        </p:nvSpPr>
        <p:spPr>
          <a:xfrm rot="16200000">
            <a:off x="8019110" y="5040713"/>
            <a:ext cx="225943" cy="2743199"/>
          </a:xfrm>
          <a:prstGeom prst="leftBrace">
            <a:avLst>
              <a:gd name="adj1" fmla="val 86796"/>
              <a:gd name="adj2" fmla="val 50000"/>
            </a:avLst>
          </a:prstGeom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149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矩形: 圆角 29">
                <a:extLst>
                  <a:ext uri="{FF2B5EF4-FFF2-40B4-BE49-F238E27FC236}">
                    <a16:creationId xmlns:a16="http://schemas.microsoft.com/office/drawing/2014/main" id="{D74C3B2E-B995-836E-5C16-64F0C8064ED2}"/>
                  </a:ext>
                </a:extLst>
              </p:cNvPr>
              <p:cNvSpPr/>
              <p:nvPr/>
            </p:nvSpPr>
            <p:spPr>
              <a:xfrm>
                <a:off x="5690235" y="3543217"/>
                <a:ext cx="3619500" cy="190309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/>
                  <a:t>key observation: </a:t>
                </a:r>
                <a:r>
                  <a:rPr lang="en-US" altLang="zh-CN" dirty="0"/>
                  <a:t>when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≤1/3</m:t>
                    </m:r>
                  </m:oMath>
                </a14:m>
                <a:r>
                  <a:rPr lang="en-US" altLang="zh-CN" dirty="0"/>
                  <a:t>, the inputs satisfy </a:t>
                </a:r>
                <a:r>
                  <a:rPr lang="en-US" altLang="zh-CN" dirty="0" err="1"/>
                  <a:t>ultrametric</a:t>
                </a:r>
                <a:r>
                  <a:rPr lang="en-US" altLang="zh-CN" dirty="0"/>
                  <a:t> inequality for these triangles.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0" name="矩形: 圆角 29">
                <a:extLst>
                  <a:ext uri="{FF2B5EF4-FFF2-40B4-BE49-F238E27FC236}">
                    <a16:creationId xmlns:a16="http://schemas.microsoft.com/office/drawing/2014/main" id="{D74C3B2E-B995-836E-5C16-64F0C8064E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0235" y="3543217"/>
                <a:ext cx="3619500" cy="1903090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标题 1">
            <a:extLst>
              <a:ext uri="{FF2B5EF4-FFF2-40B4-BE49-F238E27FC236}">
                <a16:creationId xmlns:a16="http://schemas.microsoft.com/office/drawing/2014/main" id="{8AA8AC1A-F379-3FB5-048C-4DBA1F28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Triangle-based Analysis for UMVD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B20D66-CBC9-AB71-48A9-E8A5F10429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Issue for UMVD: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𝐴𝐿</m:t>
                                </m:r>
                                <m:sSubSup>
                                  <m:sSubSupPr>
                                    <m:ctrlP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  <m:sup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𝐿𝑃</m:t>
                            </m:r>
                            <m:d>
                              <m:dPr>
                                <m:ctrlP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nary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can be unbounded.</a:t>
                </a: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Possible bad triangles</a:t>
                </a:r>
              </a:p>
              <a:p>
                <a:pPr lvl="1"/>
                <a:r>
                  <a:rPr lang="en-US" altLang="zh-CN" dirty="0"/>
                  <a:t>Low-cost/high-cost edges: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LP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LP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can be too low: only when 2 low-cost edges share the same input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B20D66-CBC9-AB71-48A9-E8A5F10429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r="-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等腰三角形 3">
            <a:extLst>
              <a:ext uri="{FF2B5EF4-FFF2-40B4-BE49-F238E27FC236}">
                <a16:creationId xmlns:a16="http://schemas.microsoft.com/office/drawing/2014/main" id="{1BAD5CE3-6505-D7CE-D568-B919E4D4E72A}"/>
              </a:ext>
            </a:extLst>
          </p:cNvPr>
          <p:cNvSpPr/>
          <p:nvPr/>
        </p:nvSpPr>
        <p:spPr>
          <a:xfrm>
            <a:off x="2383972" y="3546566"/>
            <a:ext cx="2098678" cy="1809205"/>
          </a:xfrm>
          <a:prstGeom prst="triangl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08279DB-B554-770D-83A8-8E82D79E6226}"/>
              </a:ext>
            </a:extLst>
          </p:cNvPr>
          <p:cNvCxnSpPr>
            <a:cxnSpLocks/>
          </p:cNvCxnSpPr>
          <p:nvPr/>
        </p:nvCxnSpPr>
        <p:spPr>
          <a:xfrm flipV="1">
            <a:off x="2547620" y="3689985"/>
            <a:ext cx="800100" cy="137731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E90DE080-66A4-6FFE-49DF-265DE4E813A7}"/>
              </a:ext>
            </a:extLst>
          </p:cNvPr>
          <p:cNvCxnSpPr/>
          <p:nvPr/>
        </p:nvCxnSpPr>
        <p:spPr>
          <a:xfrm>
            <a:off x="2762794" y="5355770"/>
            <a:ext cx="1456509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52C1E509-2B51-AEA3-29F1-8D3B21E4F26C}"/>
              </a:ext>
            </a:extLst>
          </p:cNvPr>
          <p:cNvCxnSpPr>
            <a:cxnSpLocks/>
          </p:cNvCxnSpPr>
          <p:nvPr/>
        </p:nvCxnSpPr>
        <p:spPr>
          <a:xfrm>
            <a:off x="3564255" y="3773805"/>
            <a:ext cx="763905" cy="131611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等腰三角形 20">
            <a:extLst>
              <a:ext uri="{FF2B5EF4-FFF2-40B4-BE49-F238E27FC236}">
                <a16:creationId xmlns:a16="http://schemas.microsoft.com/office/drawing/2014/main" id="{A3D49F2A-EEEA-61E0-7AC4-BC42E020F114}"/>
              </a:ext>
            </a:extLst>
          </p:cNvPr>
          <p:cNvSpPr/>
          <p:nvPr/>
        </p:nvSpPr>
        <p:spPr>
          <a:xfrm>
            <a:off x="6239692" y="3546566"/>
            <a:ext cx="2098678" cy="1809205"/>
          </a:xfrm>
          <a:prstGeom prst="triangl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B181ECD-B73F-16F8-1E72-02DEDEBB72F2}"/>
              </a:ext>
            </a:extLst>
          </p:cNvPr>
          <p:cNvCxnSpPr>
            <a:cxnSpLocks/>
          </p:cNvCxnSpPr>
          <p:nvPr/>
        </p:nvCxnSpPr>
        <p:spPr>
          <a:xfrm flipV="1">
            <a:off x="6403340" y="3689985"/>
            <a:ext cx="800100" cy="137731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AA3E58EF-E0AF-72F5-FE33-1A9416E8D9B6}"/>
              </a:ext>
            </a:extLst>
          </p:cNvPr>
          <p:cNvCxnSpPr>
            <a:cxnSpLocks/>
          </p:cNvCxnSpPr>
          <p:nvPr/>
        </p:nvCxnSpPr>
        <p:spPr>
          <a:xfrm>
            <a:off x="6604000" y="5355770"/>
            <a:ext cx="51308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F64264C-63BA-25C3-80F5-587EDD8D709C}"/>
              </a:ext>
            </a:extLst>
          </p:cNvPr>
          <p:cNvCxnSpPr>
            <a:cxnSpLocks/>
          </p:cNvCxnSpPr>
          <p:nvPr/>
        </p:nvCxnSpPr>
        <p:spPr>
          <a:xfrm>
            <a:off x="7419975" y="3773805"/>
            <a:ext cx="763905" cy="131611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8C60EEFD-0D42-9EE0-9615-3911E4190704}"/>
              </a:ext>
            </a:extLst>
          </p:cNvPr>
          <p:cNvSpPr txBox="1"/>
          <p:nvPr/>
        </p:nvSpPr>
        <p:spPr>
          <a:xfrm>
            <a:off x="2105864" y="5481771"/>
            <a:ext cx="26548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The third one is low-cost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6517C6DB-0CC4-B0DF-0BD4-0871E1382EB9}"/>
              </a:ext>
            </a:extLst>
          </p:cNvPr>
          <p:cNvSpPr txBox="1"/>
          <p:nvPr/>
        </p:nvSpPr>
        <p:spPr>
          <a:xfrm>
            <a:off x="5961584" y="5481771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The third one is high-cost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7B1D29A-1C5A-1753-03CC-290D1671FF24}"/>
                  </a:ext>
                </a:extLst>
              </p:cNvPr>
              <p:cNvSpPr txBox="1"/>
              <p:nvPr/>
            </p:nvSpPr>
            <p:spPr>
              <a:xfrm>
                <a:off x="2081037" y="5112439"/>
                <a:ext cx="328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F7B1D29A-1C5A-1753-03CC-290D1671F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1037" y="5112439"/>
                <a:ext cx="32823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973DCE7-19BD-57D4-A1E0-4B6B76213900}"/>
                  </a:ext>
                </a:extLst>
              </p:cNvPr>
              <p:cNvSpPr txBox="1"/>
              <p:nvPr/>
            </p:nvSpPr>
            <p:spPr>
              <a:xfrm>
                <a:off x="4480976" y="5112439"/>
                <a:ext cx="334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B973DCE7-19BD-57D4-A1E0-4B6B762139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0976" y="5112439"/>
                <a:ext cx="334515" cy="369332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A89C405-455C-5099-C6CA-385366E3060E}"/>
                  </a:ext>
                </a:extLst>
              </p:cNvPr>
              <p:cNvSpPr txBox="1"/>
              <p:nvPr/>
            </p:nvSpPr>
            <p:spPr>
              <a:xfrm>
                <a:off x="8338370" y="5128541"/>
                <a:ext cx="334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8" name="文本框 7">
                <a:extLst>
                  <a:ext uri="{FF2B5EF4-FFF2-40B4-BE49-F238E27FC236}">
                    <a16:creationId xmlns:a16="http://schemas.microsoft.com/office/drawing/2014/main" id="{6A89C405-455C-5099-C6CA-385366E30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370" y="5128541"/>
                <a:ext cx="334515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0E6F65A-ACCC-6AED-8AFC-E719F3CF99D7}"/>
                  </a:ext>
                </a:extLst>
              </p:cNvPr>
              <p:cNvSpPr txBox="1"/>
              <p:nvPr/>
            </p:nvSpPr>
            <p:spPr>
              <a:xfrm>
                <a:off x="5929500" y="5171104"/>
                <a:ext cx="328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30E6F65A-ACCC-6AED-8AFC-E719F3CF99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500" y="5171104"/>
                <a:ext cx="3282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灯片编号占位符 11">
            <a:extLst>
              <a:ext uri="{FF2B5EF4-FFF2-40B4-BE49-F238E27FC236}">
                <a16:creationId xmlns:a16="http://schemas.microsoft.com/office/drawing/2014/main" id="{71008E73-FBA6-22A4-4E4F-87085870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775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" grpId="0" animBg="1"/>
      <p:bldP spid="21" grpId="0" animBg="1"/>
      <p:bldP spid="21" grpId="1" animBg="1"/>
      <p:bldP spid="28" grpId="0"/>
      <p:bldP spid="29" grpId="0"/>
      <p:bldP spid="29" grpId="1"/>
      <p:bldP spid="5" grpId="0"/>
      <p:bldP spid="6" grpId="0"/>
      <p:bldP spid="8" grpId="0"/>
      <p:bldP spid="8" grpId="1"/>
      <p:bldP spid="9" grpId="0"/>
      <p:bldP spid="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6A7701-6F49-B6AF-BCCE-6513E05B5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LP-based Pivot Algorithm: Candidate 2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24DE77D-56CA-C76A-C2D2-E3A1C8D436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Combining two rounding schemes</a:t>
                </a:r>
                <a:endParaRPr lang="en-US" altLang="zh-CN" dirty="0"/>
              </a:p>
              <a:p>
                <a:pPr lvl="1"/>
                <a:r>
                  <a:rPr lang="en-US" altLang="zh-CN" dirty="0"/>
                  <a:t>A threshold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 (e.g.,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1/3</m:t>
                    </m:r>
                  </m:oMath>
                </a14:m>
                <a:r>
                  <a:rPr lang="en-US" altLang="zh-CN" dirty="0"/>
                  <a:t>)</a:t>
                </a:r>
              </a:p>
              <a:p>
                <a:pPr lvl="1"/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, sample the distance</a:t>
                </a:r>
              </a:p>
              <a:p>
                <a:pPr lvl="1"/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CN" dirty="0"/>
                  <a:t>, fix the distance to the input</a:t>
                </a:r>
              </a:p>
              <a:p>
                <a:pPr lvl="1"/>
                <a:r>
                  <a:rPr lang="en-US" altLang="zh-CN" dirty="0"/>
                  <a:t>Property: no modifications in triangles w/ 3 low-cost edges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24DE77D-56CA-C76A-C2D2-E3A1C8D436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44DD4E62-9886-15E0-C696-3BC6444CBE92}"/>
              </a:ext>
            </a:extLst>
          </p:cNvPr>
          <p:cNvCxnSpPr/>
          <p:nvPr/>
        </p:nvCxnSpPr>
        <p:spPr>
          <a:xfrm>
            <a:off x="3087445" y="4108214"/>
            <a:ext cx="518518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278319E0-DF8E-D2CB-AC59-99E8C599B10F}"/>
              </a:ext>
            </a:extLst>
          </p:cNvPr>
          <p:cNvCxnSpPr>
            <a:cxnSpLocks/>
          </p:cNvCxnSpPr>
          <p:nvPr/>
        </p:nvCxnSpPr>
        <p:spPr>
          <a:xfrm>
            <a:off x="3367144" y="4108214"/>
            <a:ext cx="382972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4F3CF3D6-CBC5-6767-50EE-263FB581E5C1}"/>
              </a:ext>
            </a:extLst>
          </p:cNvPr>
          <p:cNvCxnSpPr/>
          <p:nvPr/>
        </p:nvCxnSpPr>
        <p:spPr>
          <a:xfrm flipV="1">
            <a:off x="3094588" y="3914576"/>
            <a:ext cx="0" cy="1936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C7DA1B4E-077D-F2BE-5EDB-FA4EF65688B7}"/>
              </a:ext>
            </a:extLst>
          </p:cNvPr>
          <p:cNvCxnSpPr/>
          <p:nvPr/>
        </p:nvCxnSpPr>
        <p:spPr>
          <a:xfrm flipV="1">
            <a:off x="3358907" y="3907275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2048F7EA-54F5-36BB-849B-F7F0516DDA44}"/>
              </a:ext>
            </a:extLst>
          </p:cNvPr>
          <p:cNvCxnSpPr/>
          <p:nvPr/>
        </p:nvCxnSpPr>
        <p:spPr>
          <a:xfrm flipV="1">
            <a:off x="7196623" y="3905051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AF9ECC1D-7E5E-68EE-E01D-F2B13404E68F}"/>
              </a:ext>
            </a:extLst>
          </p:cNvPr>
          <p:cNvCxnSpPr/>
          <p:nvPr/>
        </p:nvCxnSpPr>
        <p:spPr>
          <a:xfrm flipV="1">
            <a:off x="8272631" y="3907275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>
            <a:extLst>
              <a:ext uri="{FF2B5EF4-FFF2-40B4-BE49-F238E27FC236}">
                <a16:creationId xmlns:a16="http://schemas.microsoft.com/office/drawing/2014/main" id="{276A2752-43E4-3ED3-41C1-2EF443AC8539}"/>
              </a:ext>
            </a:extLst>
          </p:cNvPr>
          <p:cNvCxnSpPr/>
          <p:nvPr/>
        </p:nvCxnSpPr>
        <p:spPr>
          <a:xfrm flipV="1">
            <a:off x="7537207" y="3907275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9AD46581-5D35-D085-8434-753DD44B3A3D}"/>
                  </a:ext>
                </a:extLst>
              </p:cNvPr>
              <p:cNvSpPr txBox="1"/>
              <p:nvPr/>
            </p:nvSpPr>
            <p:spPr>
              <a:xfrm>
                <a:off x="3094588" y="3462360"/>
                <a:ext cx="523220" cy="415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8" name="文本框 17">
                <a:extLst>
                  <a:ext uri="{FF2B5EF4-FFF2-40B4-BE49-F238E27FC236}">
                    <a16:creationId xmlns:a16="http://schemas.microsoft.com/office/drawing/2014/main" id="{9AD46581-5D35-D085-8434-753DD44B3A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4588" y="3462360"/>
                <a:ext cx="523220" cy="415050"/>
              </a:xfrm>
              <a:prstGeom prst="rect">
                <a:avLst/>
              </a:prstGeom>
              <a:blipFill>
                <a:blip r:embed="rId4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9D84D71-21D1-53C7-20B4-42A1B5CEC231}"/>
                  </a:ext>
                </a:extLst>
              </p:cNvPr>
              <p:cNvSpPr txBox="1"/>
              <p:nvPr/>
            </p:nvSpPr>
            <p:spPr>
              <a:xfrm>
                <a:off x="6935013" y="3462360"/>
                <a:ext cx="523220" cy="415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B9D84D71-21D1-53C7-20B4-42A1B5CEC2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5013" y="3462360"/>
                <a:ext cx="523220" cy="415627"/>
              </a:xfrm>
              <a:prstGeom prst="rect">
                <a:avLst/>
              </a:prstGeom>
              <a:blipFill>
                <a:blip r:embed="rId5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8556E36-4AE3-C98D-01D6-B921CEB66056}"/>
                  </a:ext>
                </a:extLst>
              </p:cNvPr>
              <p:cNvSpPr txBox="1"/>
              <p:nvPr/>
            </p:nvSpPr>
            <p:spPr>
              <a:xfrm>
                <a:off x="4102378" y="4257531"/>
                <a:ext cx="3385029" cy="415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&gt;1−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sSub>
                        <m:sSub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38556E36-4AE3-C98D-01D6-B921CEB66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378" y="4257531"/>
                <a:ext cx="3385029" cy="415627"/>
              </a:xfrm>
              <a:prstGeom prst="rect">
                <a:avLst/>
              </a:prstGeom>
              <a:blipFill>
                <a:blip r:embed="rId6"/>
                <a:stretch>
                  <a:fillRect b="-72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AAABFA03-535F-DABD-25CC-3C450C6F297F}"/>
              </a:ext>
            </a:extLst>
          </p:cNvPr>
          <p:cNvCxnSpPr/>
          <p:nvPr/>
        </p:nvCxnSpPr>
        <p:spPr>
          <a:xfrm>
            <a:off x="3087445" y="5526795"/>
            <a:ext cx="518518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91AA5D38-A3E2-4002-50E7-41A2DB50C691}"/>
              </a:ext>
            </a:extLst>
          </p:cNvPr>
          <p:cNvCxnSpPr>
            <a:cxnSpLocks/>
          </p:cNvCxnSpPr>
          <p:nvPr/>
        </p:nvCxnSpPr>
        <p:spPr>
          <a:xfrm>
            <a:off x="3729038" y="5526795"/>
            <a:ext cx="2366962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CDE18422-2C3E-DC6E-A2B4-9B9527B2EFBC}"/>
              </a:ext>
            </a:extLst>
          </p:cNvPr>
          <p:cNvCxnSpPr/>
          <p:nvPr/>
        </p:nvCxnSpPr>
        <p:spPr>
          <a:xfrm flipV="1">
            <a:off x="3094588" y="5333157"/>
            <a:ext cx="0" cy="1936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CD9317E3-D3DF-C13F-E398-A7A450612237}"/>
              </a:ext>
            </a:extLst>
          </p:cNvPr>
          <p:cNvCxnSpPr/>
          <p:nvPr/>
        </p:nvCxnSpPr>
        <p:spPr>
          <a:xfrm flipV="1">
            <a:off x="3729038" y="5325856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48BCA8E7-35CA-4006-BB0A-FE92FA34647B}"/>
              </a:ext>
            </a:extLst>
          </p:cNvPr>
          <p:cNvCxnSpPr/>
          <p:nvPr/>
        </p:nvCxnSpPr>
        <p:spPr>
          <a:xfrm flipV="1">
            <a:off x="6096000" y="5325621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5D330994-2C47-538B-D5DA-4FBF14F04DA0}"/>
              </a:ext>
            </a:extLst>
          </p:cNvPr>
          <p:cNvCxnSpPr/>
          <p:nvPr/>
        </p:nvCxnSpPr>
        <p:spPr>
          <a:xfrm flipV="1">
            <a:off x="8272631" y="5325856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95E8DC7D-8046-ACEE-5B8F-AA6B89911AEE}"/>
              </a:ext>
            </a:extLst>
          </p:cNvPr>
          <p:cNvCxnSpPr/>
          <p:nvPr/>
        </p:nvCxnSpPr>
        <p:spPr>
          <a:xfrm flipV="1">
            <a:off x="7585317" y="5313793"/>
            <a:ext cx="0" cy="21300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99BD47BF-20ED-A9E8-3893-9C16B79295C4}"/>
                  </a:ext>
                </a:extLst>
              </p:cNvPr>
              <p:cNvSpPr txBox="1"/>
              <p:nvPr/>
            </p:nvSpPr>
            <p:spPr>
              <a:xfrm>
                <a:off x="3467428" y="4856837"/>
                <a:ext cx="523220" cy="4150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99BD47BF-20ED-A9E8-3893-9C16B79295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7428" y="4856837"/>
                <a:ext cx="523220" cy="415050"/>
              </a:xfrm>
              <a:prstGeom prst="rect">
                <a:avLst/>
              </a:prstGeom>
              <a:blipFill>
                <a:blip r:embed="rId7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1C65BBA9-018B-5619-5C31-16E9B7FBF302}"/>
                  </a:ext>
                </a:extLst>
              </p:cNvPr>
              <p:cNvSpPr txBox="1"/>
              <p:nvPr/>
            </p:nvSpPr>
            <p:spPr>
              <a:xfrm>
                <a:off x="5834390" y="4856837"/>
                <a:ext cx="523220" cy="415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1C65BBA9-018B-5619-5C31-16E9B7FBF3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4390" y="4856837"/>
                <a:ext cx="523220" cy="415627"/>
              </a:xfrm>
              <a:prstGeom prst="rect">
                <a:avLst/>
              </a:prstGeom>
              <a:blipFill>
                <a:blip r:embed="rId8"/>
                <a:stretch>
                  <a:fillRect b="-73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5DDBAFB3-0375-18E4-AB7C-0A44D0667177}"/>
                  </a:ext>
                </a:extLst>
              </p:cNvPr>
              <p:cNvSpPr txBox="1"/>
              <p:nvPr/>
            </p:nvSpPr>
            <p:spPr>
              <a:xfrm>
                <a:off x="4102378" y="5676112"/>
                <a:ext cx="3789692" cy="4156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≤1−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CN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∼</m:t>
                      </m:r>
                      <m:sSup>
                        <m:sSup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CN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</m:oMath>
                  </m:oMathPara>
                </a14:m>
                <a:endParaRPr lang="zh-CN" alt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5DDBAFB3-0375-18E4-AB7C-0A44D06671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378" y="5676112"/>
                <a:ext cx="3789692" cy="415627"/>
              </a:xfrm>
              <a:prstGeom prst="rect">
                <a:avLst/>
              </a:prstGeom>
              <a:blipFill>
                <a:blip r:embed="rId9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对话气泡: 椭圆形 33">
            <a:extLst>
              <a:ext uri="{FF2B5EF4-FFF2-40B4-BE49-F238E27FC236}">
                <a16:creationId xmlns:a16="http://schemas.microsoft.com/office/drawing/2014/main" id="{2FDF62E0-C802-4D1D-A24D-A325E6A6A13B}"/>
              </a:ext>
            </a:extLst>
          </p:cNvPr>
          <p:cNvSpPr/>
          <p:nvPr/>
        </p:nvSpPr>
        <p:spPr>
          <a:xfrm>
            <a:off x="8082571" y="1029096"/>
            <a:ext cx="3271230" cy="1661575"/>
          </a:xfrm>
          <a:prstGeom prst="wedgeEllipseCallou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This property is extremely crucial in the weighted cases we considered.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E5D723D-BB45-84EC-0416-F57D662B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804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A8AC1A-F379-3FB5-048C-4DBA1F286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Triangle-based Analysis for UMVD (cont’d)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B20D66-CBC9-AB71-48A9-E8A5F10429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Issue for UMVD: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𝐴𝐿</m:t>
                                </m:r>
                                <m:sSubSup>
                                  <m:sSubSupPr>
                                    <m:ctrlP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  <m:sup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bSup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d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en-US" altLang="zh-CN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𝐿𝑃</m:t>
                            </m:r>
                            <m:d>
                              <m:dPr>
                                <m:ctrlP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CN" i="1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</m:d>
                          </m:e>
                        </m:nary>
                      </m:den>
                    </m:f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can be unbounded.</a:t>
                </a: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Possible bad triangles</a:t>
                </a:r>
              </a:p>
              <a:p>
                <a:pPr lvl="1"/>
                <a:r>
                  <a:rPr lang="en-US" altLang="zh-CN" dirty="0"/>
                  <a:t>Low-cost/high-cost edges: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LP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or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LP</m:t>
                    </m:r>
                    <m:d>
                      <m:dPr>
                        <m:ctrlPr>
                          <a:rPr lang="en-US" altLang="zh-CN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i="1" dirty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 can be too low: only when 2 low-cost edges share the same input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BB20D66-CBC9-AB71-48A9-E8A5F10429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r="-5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等腰三角形 20">
            <a:extLst>
              <a:ext uri="{FF2B5EF4-FFF2-40B4-BE49-F238E27FC236}">
                <a16:creationId xmlns:a16="http://schemas.microsoft.com/office/drawing/2014/main" id="{A3D49F2A-EEEA-61E0-7AC4-BC42E020F114}"/>
              </a:ext>
            </a:extLst>
          </p:cNvPr>
          <p:cNvSpPr/>
          <p:nvPr/>
        </p:nvSpPr>
        <p:spPr>
          <a:xfrm>
            <a:off x="6239692" y="3546566"/>
            <a:ext cx="2098678" cy="1809205"/>
          </a:xfrm>
          <a:prstGeom prst="triangl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5B181ECD-B73F-16F8-1E72-02DEDEBB72F2}"/>
              </a:ext>
            </a:extLst>
          </p:cNvPr>
          <p:cNvCxnSpPr>
            <a:cxnSpLocks/>
          </p:cNvCxnSpPr>
          <p:nvPr/>
        </p:nvCxnSpPr>
        <p:spPr>
          <a:xfrm flipV="1">
            <a:off x="6403340" y="3689985"/>
            <a:ext cx="800100" cy="1377315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id="{AA3E58EF-E0AF-72F5-FE33-1A9416E8D9B6}"/>
              </a:ext>
            </a:extLst>
          </p:cNvPr>
          <p:cNvCxnSpPr>
            <a:cxnSpLocks/>
          </p:cNvCxnSpPr>
          <p:nvPr/>
        </p:nvCxnSpPr>
        <p:spPr>
          <a:xfrm>
            <a:off x="6604000" y="5355770"/>
            <a:ext cx="51308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0F64264C-63BA-25C3-80F5-587EDD8D709C}"/>
              </a:ext>
            </a:extLst>
          </p:cNvPr>
          <p:cNvCxnSpPr>
            <a:cxnSpLocks/>
          </p:cNvCxnSpPr>
          <p:nvPr/>
        </p:nvCxnSpPr>
        <p:spPr>
          <a:xfrm>
            <a:off x="7419975" y="3773805"/>
            <a:ext cx="763905" cy="1316117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6517C6DB-0CC4-B0DF-0BD4-0871E1382EB9}"/>
              </a:ext>
            </a:extLst>
          </p:cNvPr>
          <p:cNvSpPr txBox="1"/>
          <p:nvPr/>
        </p:nvSpPr>
        <p:spPr>
          <a:xfrm>
            <a:off x="5961584" y="5481771"/>
            <a:ext cx="2746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The third one is high-cost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: 圆角 4">
                <a:extLst>
                  <a:ext uri="{FF2B5EF4-FFF2-40B4-BE49-F238E27FC236}">
                    <a16:creationId xmlns:a16="http://schemas.microsoft.com/office/drawing/2014/main" id="{CF516EF9-6AD0-683F-5DC9-52925540FB62}"/>
                  </a:ext>
                </a:extLst>
              </p:cNvPr>
              <p:cNvSpPr/>
              <p:nvPr/>
            </p:nvSpPr>
            <p:spPr>
              <a:xfrm>
                <a:off x="1647372" y="3578681"/>
                <a:ext cx="3783148" cy="1903090"/>
              </a:xfrm>
              <a:prstGeom prst="roundRect">
                <a:avLst/>
              </a:prstGeo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/>
                  <a:t>key observation: </a:t>
                </a:r>
                <a:r>
                  <a:rPr lang="en-US" altLang="zh-CN" dirty="0"/>
                  <a:t> though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𝐴𝐿𝐺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′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can be big,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𝐴𝐿𝐺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5" name="矩形: 圆角 4">
                <a:extLst>
                  <a:ext uri="{FF2B5EF4-FFF2-40B4-BE49-F238E27FC236}">
                    <a16:creationId xmlns:a16="http://schemas.microsoft.com/office/drawing/2014/main" id="{CF516EF9-6AD0-683F-5DC9-52925540FB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372" y="3578681"/>
                <a:ext cx="3783148" cy="1903090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2F7F93-135A-C9F2-3A15-4FDE2D12E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82E972A1-2630-CD58-28E3-7EE2D22655F3}"/>
                  </a:ext>
                </a:extLst>
              </p:cNvPr>
              <p:cNvSpPr txBox="1"/>
              <p:nvPr/>
            </p:nvSpPr>
            <p:spPr>
              <a:xfrm>
                <a:off x="5929500" y="5171104"/>
                <a:ext cx="3282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 dirty="0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4" name="文本框 3">
                <a:extLst>
                  <a:ext uri="{FF2B5EF4-FFF2-40B4-BE49-F238E27FC236}">
                    <a16:creationId xmlns:a16="http://schemas.microsoft.com/office/drawing/2014/main" id="{82E972A1-2630-CD58-28E3-7EE2D2265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500" y="5171104"/>
                <a:ext cx="32823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4109CB2-859C-9E39-2D9F-36D6F741D96E}"/>
                  </a:ext>
                </a:extLst>
              </p:cNvPr>
              <p:cNvSpPr txBox="1"/>
              <p:nvPr/>
            </p:nvSpPr>
            <p:spPr>
              <a:xfrm>
                <a:off x="8338370" y="5128541"/>
                <a:ext cx="334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文本框 6">
                <a:extLst>
                  <a:ext uri="{FF2B5EF4-FFF2-40B4-BE49-F238E27FC236}">
                    <a16:creationId xmlns:a16="http://schemas.microsoft.com/office/drawing/2014/main" id="{14109CB2-859C-9E39-2D9F-36D6F741D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370" y="5128541"/>
                <a:ext cx="334515" cy="369332"/>
              </a:xfrm>
              <a:prstGeom prst="rect">
                <a:avLst/>
              </a:prstGeom>
              <a:blipFill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444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4" grpId="1"/>
      <p:bldP spid="7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0B39C0-3C5D-9A9A-930E-7DC5781D0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Triangle-based </a:t>
            </a:r>
            <a:r>
              <a:rPr lang="en-US" altLang="zh-CN" dirty="0"/>
              <a:t>Analysis for UMVD (cont’d)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F729FF1-671E-B058-2448-363B64021C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0160"/>
                <a:ext cx="10515600" cy="5441315"/>
              </a:xfrm>
            </p:spPr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Another simple bound</a:t>
                </a:r>
              </a:p>
              <a:p>
                <a:pPr lvl="1"/>
                <a:r>
                  <a:rPr lang="en-US" altLang="zh-CN" dirty="0"/>
                  <a:t>For high-cost edges, we can upper bound by</a:t>
                </a:r>
                <a:br>
                  <a:rPr lang="en-US" altLang="zh-CN" dirty="0"/>
                </a:b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𝐴𝐿𝐺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𝐿𝑃</m:t>
                        </m:r>
                        <m:d>
                          <m:d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𝐿𝑃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endParaRPr lang="en-US" altLang="zh-CN" dirty="0"/>
              </a:p>
              <a:p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In triangle-based analysis</a:t>
                </a:r>
              </a:p>
              <a:p>
                <a:pPr lvl="1"/>
                <a:r>
                  <a:rPr lang="en-US" altLang="zh-CN" dirty="0"/>
                  <a:t>Only consider modifications on low-cost edges.</a:t>
                </a:r>
              </a:p>
              <a:p>
                <a:pPr lvl="1"/>
                <a:r>
                  <a:rPr lang="en-US" altLang="zh-CN" dirty="0"/>
                  <a:t>Bound them by the LP contributions of all edges.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Optimize the combination of these two bounds</a:t>
                </a:r>
              </a:p>
              <a:p>
                <a:pPr lvl="1"/>
                <a:r>
                  <a:rPr lang="en-US" altLang="zh-CN" dirty="0"/>
                  <a:t>5-approx. 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5F729FF1-671E-B058-2448-363B64021C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0160"/>
                <a:ext cx="10515600" cy="5441315"/>
              </a:xfrm>
              <a:blipFill>
                <a:blip r:embed="rId3"/>
                <a:stretch>
                  <a:fillRect l="-1043" t="-20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B8E9867-8643-FAE8-4B0D-CCEACB65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5859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370811-4EC0-D2DA-3143-4A33ACC0B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Open Problems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EB44197-BDC9-567A-D315-71E45CAA62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CN" dirty="0"/>
                  <a:t>-approx.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i="1" dirty="0" err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altLang="zh-CN" dirty="0"/>
                  <a:t> </a:t>
                </a:r>
                <a:r>
                  <a:rPr lang="en-US" altLang="zh-CN" dirty="0" err="1"/>
                  <a:t>ultrametric</a:t>
                </a:r>
                <a:r>
                  <a:rPr lang="en-US" altLang="zh-CN" dirty="0"/>
                  <a:t> fitting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</a:rPr>
                      <m:t>(2≤ 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i="1" dirty="0">
                        <a:latin typeface="Cambria Math" panose="02040503050406030204" pitchFamily="18" charset="0"/>
                      </a:rPr>
                      <m:t>&lt;∞) </m:t>
                    </m:r>
                  </m:oMath>
                </a14:m>
                <a:r>
                  <a:rPr lang="en-US" altLang="zh-CN" dirty="0"/>
                  <a:t>?</a:t>
                </a:r>
              </a:p>
              <a:p>
                <a:endParaRPr lang="en-US" altLang="zh-CN" sz="2600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CN" dirty="0"/>
                  <a:t>-approx. for Metric Violation Distance?</a:t>
                </a:r>
                <a:endParaRPr lang="zh-CN" altLang="en-US" dirty="0"/>
              </a:p>
              <a:p>
                <a:endParaRPr lang="en-US" altLang="zh-CN" dirty="0"/>
              </a:p>
              <a:p>
                <a:r>
                  <a:rPr lang="en-US" altLang="zh-CN" dirty="0"/>
                  <a:t>Small constant approx.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 err="1"/>
                  <a:t>ultrametric</a:t>
                </a:r>
                <a:r>
                  <a:rPr lang="en-US" altLang="zh-CN" dirty="0"/>
                  <a:t> fitting?</a:t>
                </a:r>
              </a:p>
              <a:p>
                <a:endParaRPr lang="en-US" altLang="zh-CN" dirty="0"/>
              </a:p>
              <a:p>
                <a:r>
                  <a:rPr lang="en-US" altLang="zh-CN" dirty="0"/>
                  <a:t>Incorporate recent techniques of Correlation Clustering?</a:t>
                </a:r>
              </a:p>
              <a:p>
                <a:pPr lvl="1"/>
                <a:r>
                  <a:rPr lang="en-US" altLang="zh-CN" dirty="0"/>
                  <a:t>E.g., </a:t>
                </a:r>
                <a:r>
                  <a:rPr lang="en-US" altLang="zh-CN" dirty="0" err="1"/>
                  <a:t>Sherali</a:t>
                </a:r>
                <a:r>
                  <a:rPr lang="en-US" altLang="zh-CN" dirty="0"/>
                  <a:t>-Adams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[CLN22]</a:t>
                </a:r>
                <a:r>
                  <a:rPr lang="en-US" altLang="zh-CN" dirty="0"/>
                  <a:t>, set-based rounding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[CLLN23]</a:t>
                </a: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1EB44197-BDC9-567A-D315-71E45CAA62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18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0C595DB-B1BD-C97D-4CEE-D6B30111B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3632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0A27FD-12C9-24E6-4B91-340D295E4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Thank you!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ABEBB05-FA70-5D59-7663-832882804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5BD218-7954-9756-EAB9-D87D27E21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585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C1C5E-BFD9-4B2D-F355-2FBC7635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Ultrametrics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8D54B0-C6BC-0CEF-09C5-72C032B464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49572"/>
                <a:ext cx="5811175" cy="5697457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Definition: </a:t>
                </a:r>
              </a:p>
              <a:p>
                <a:pPr lvl="1"/>
                <a:r>
                  <a:rPr lang="en-US" altLang="zh-CN" b="0" dirty="0"/>
                  <a:t>Metric </a:t>
                </a:r>
                <a:r>
                  <a:rPr lang="en-US" altLang="zh-CN" b="0" dirty="0" err="1"/>
                  <a:t>s.t.</a:t>
                </a:r>
                <a:r>
                  <a:rPr lang="en-US" altLang="zh-CN" b="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func>
                      <m:func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max</m:t>
                        </m:r>
                      </m:fName>
                      <m:e>
                        <m:d>
                          <m:d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𝑖𝑘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𝑘𝑗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Equivalently, distances between leaves in a tree in which all leaves have equal distances to the root.</a:t>
                </a:r>
              </a:p>
              <a:p>
                <a:pPr lvl="1"/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Hierarchical Clustering:</a:t>
                </a:r>
              </a:p>
              <a:p>
                <a:pPr lvl="1"/>
                <a:r>
                  <a:rPr lang="en-US" altLang="zh-CN" dirty="0"/>
                  <a:t>For any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ℓ&gt;0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≤ℓ}</m:t>
                    </m:r>
                  </m:oMath>
                </a14:m>
                <a:r>
                  <a:rPr lang="en-US" altLang="zh-CN" dirty="0"/>
                  <a:t> forms a clustering (set of disjoint cliques)</a:t>
                </a:r>
              </a:p>
              <a:p>
                <a:pPr lvl="1"/>
                <a:r>
                  <a:rPr lang="en-US" altLang="zh-CN" dirty="0"/>
                  <a:t>For example,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ℓ∈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0 ,  30</m:t>
                        </m:r>
                      </m:e>
                    </m:d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{4}</m:t>
                    </m:r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ℓ∈[30, 50)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1, 4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ℓ∈[50, 90)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1, 4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2, 3</m:t>
                        </m:r>
                      </m:e>
                    </m:d>
                  </m:oMath>
                </a14:m>
                <a:endParaRPr lang="en-US" altLang="zh-CN" dirty="0"/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ℓ∈[90, +∞)</m:t>
                    </m:r>
                  </m:oMath>
                </a14:m>
                <a:r>
                  <a:rPr lang="en-US" altLang="zh-CN" dirty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1, 2, 3, 4</m:t>
                        </m:r>
                      </m:e>
                    </m:d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8D54B0-C6BC-0CEF-09C5-72C032B464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49572"/>
                <a:ext cx="5811175" cy="5697457"/>
              </a:xfrm>
              <a:blipFill>
                <a:blip r:embed="rId3"/>
                <a:stretch>
                  <a:fillRect l="-1782" t="-1925" r="-1887" b="-5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组合 53">
            <a:extLst>
              <a:ext uri="{FF2B5EF4-FFF2-40B4-BE49-F238E27FC236}">
                <a16:creationId xmlns:a16="http://schemas.microsoft.com/office/drawing/2014/main" id="{55EAC3B9-5A47-A52F-6250-9E91B44F9358}"/>
              </a:ext>
            </a:extLst>
          </p:cNvPr>
          <p:cNvGrpSpPr/>
          <p:nvPr/>
        </p:nvGrpSpPr>
        <p:grpSpPr>
          <a:xfrm>
            <a:off x="7233289" y="1227127"/>
            <a:ext cx="3969596" cy="2402089"/>
            <a:chOff x="7401038" y="2002707"/>
            <a:chExt cx="3969596" cy="2402089"/>
          </a:xfrm>
        </p:grpSpPr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3BB39BBB-C3BB-F8C2-BC0A-88760B24AFC5}"/>
                </a:ext>
              </a:extLst>
            </p:cNvPr>
            <p:cNvSpPr/>
            <p:nvPr/>
          </p:nvSpPr>
          <p:spPr>
            <a:xfrm>
              <a:off x="9375331" y="2002707"/>
              <a:ext cx="214713" cy="21471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9D76104E-E312-560C-5185-132EC13C20D8}"/>
                </a:ext>
              </a:extLst>
            </p:cNvPr>
            <p:cNvCxnSpPr>
              <a:cxnSpLocks/>
              <a:stCxn id="4" idx="3"/>
              <a:endCxn id="10" idx="7"/>
            </p:cNvCxnSpPr>
            <p:nvPr/>
          </p:nvCxnSpPr>
          <p:spPr>
            <a:xfrm flipH="1">
              <a:off x="8283938" y="2185976"/>
              <a:ext cx="1122837" cy="1133028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1D8E9923-F1AD-0EF3-1D58-BA7F2BD99279}"/>
                </a:ext>
              </a:extLst>
            </p:cNvPr>
            <p:cNvCxnSpPr>
              <a:cxnSpLocks/>
              <a:stCxn id="4" idx="5"/>
              <a:endCxn id="9" idx="1"/>
            </p:cNvCxnSpPr>
            <p:nvPr/>
          </p:nvCxnSpPr>
          <p:spPr>
            <a:xfrm>
              <a:off x="9558600" y="2185976"/>
              <a:ext cx="816939" cy="777799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07968072-4260-EB11-04BD-E930557C7643}"/>
                </a:ext>
              </a:extLst>
            </p:cNvPr>
            <p:cNvSpPr/>
            <p:nvPr/>
          </p:nvSpPr>
          <p:spPr>
            <a:xfrm>
              <a:off x="10343692" y="2931928"/>
              <a:ext cx="217466" cy="217466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dk1"/>
                </a:solidFill>
              </a:endParaRPr>
            </a:p>
          </p:txBody>
        </p:sp>
        <p:sp>
          <p:nvSpPr>
            <p:cNvPr id="10" name="椭圆 9">
              <a:extLst>
                <a:ext uri="{FF2B5EF4-FFF2-40B4-BE49-F238E27FC236}">
                  <a16:creationId xmlns:a16="http://schemas.microsoft.com/office/drawing/2014/main" id="{E5CBB830-F1ED-1FC9-483B-23898065162A}"/>
                </a:ext>
              </a:extLst>
            </p:cNvPr>
            <p:cNvSpPr/>
            <p:nvPr/>
          </p:nvSpPr>
          <p:spPr>
            <a:xfrm>
              <a:off x="8100659" y="3288193"/>
              <a:ext cx="214725" cy="21039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dk1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F2CC15CE-4477-B970-BB56-2E454C6ED4B7}"/>
                </a:ext>
              </a:extLst>
            </p:cNvPr>
            <p:cNvCxnSpPr>
              <a:cxnSpLocks/>
              <a:stCxn id="10" idx="3"/>
              <a:endCxn id="13" idx="7"/>
            </p:cNvCxnSpPr>
            <p:nvPr/>
          </p:nvCxnSpPr>
          <p:spPr>
            <a:xfrm flipH="1">
              <a:off x="7795072" y="3467775"/>
              <a:ext cx="337033" cy="542986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E252233C-1CC2-DCF7-8A7F-3BF3FB36362E}"/>
                </a:ext>
              </a:extLst>
            </p:cNvPr>
            <p:cNvSpPr/>
            <p:nvPr/>
          </p:nvSpPr>
          <p:spPr>
            <a:xfrm>
              <a:off x="7401038" y="3943156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1</a:t>
              </a:r>
              <a:endParaRPr lang="zh-CN" altLang="en-US" b="1" dirty="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2AE01B2-1CE7-6836-0E2E-97058CA7AFB3}"/>
                </a:ext>
              </a:extLst>
            </p:cNvPr>
            <p:cNvSpPr txBox="1"/>
            <p:nvPr/>
          </p:nvSpPr>
          <p:spPr>
            <a:xfrm>
              <a:off x="8511351" y="236586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30</a:t>
              </a:r>
              <a:endParaRPr lang="zh-CN" altLang="en-US" dirty="0"/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6EE93F4C-D63E-DDC4-3582-FFB93B628E05}"/>
                </a:ext>
              </a:extLst>
            </p:cNvPr>
            <p:cNvSpPr txBox="1"/>
            <p:nvPr/>
          </p:nvSpPr>
          <p:spPr>
            <a:xfrm>
              <a:off x="8494692" y="348151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15</a:t>
              </a:r>
              <a:endParaRPr lang="zh-CN" altLang="en-US" dirty="0"/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0CD7AD4F-B8B0-EC40-527F-697A6DD7540E}"/>
                </a:ext>
              </a:extLst>
            </p:cNvPr>
            <p:cNvSpPr txBox="1"/>
            <p:nvPr/>
          </p:nvSpPr>
          <p:spPr>
            <a:xfrm>
              <a:off x="10001333" y="228280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67861DCA-4D4C-0F6A-A7BA-B78F52A78446}"/>
                </a:ext>
              </a:extLst>
            </p:cNvPr>
            <p:cNvCxnSpPr>
              <a:cxnSpLocks/>
              <a:stCxn id="10" idx="5"/>
              <a:endCxn id="23" idx="1"/>
            </p:cNvCxnSpPr>
            <p:nvPr/>
          </p:nvCxnSpPr>
          <p:spPr>
            <a:xfrm>
              <a:off x="8283938" y="3467775"/>
              <a:ext cx="307538" cy="542987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AE1BA8E5-028A-61F1-EA67-ADC14EF4ED2D}"/>
                </a:ext>
              </a:extLst>
            </p:cNvPr>
            <p:cNvSpPr/>
            <p:nvPr/>
          </p:nvSpPr>
          <p:spPr>
            <a:xfrm>
              <a:off x="8523871" y="3943157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4</a:t>
              </a:r>
              <a:endParaRPr lang="zh-CN" altLang="en-US" b="1" dirty="0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9E9AFF73-BD92-5729-D9CA-5B8139C80F3D}"/>
                </a:ext>
              </a:extLst>
            </p:cNvPr>
            <p:cNvSpPr txBox="1"/>
            <p:nvPr/>
          </p:nvSpPr>
          <p:spPr>
            <a:xfrm>
              <a:off x="7493028" y="348151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15</a:t>
              </a:r>
              <a:endParaRPr lang="zh-CN" altLang="en-US" dirty="0"/>
            </a:p>
          </p:txBody>
        </p:sp>
        <p:cxnSp>
          <p:nvCxnSpPr>
            <p:cNvPr id="27" name="直接连接符 26">
              <a:extLst>
                <a:ext uri="{FF2B5EF4-FFF2-40B4-BE49-F238E27FC236}">
                  <a16:creationId xmlns:a16="http://schemas.microsoft.com/office/drawing/2014/main" id="{8C8AD3F7-30AF-7EDD-494E-EC299F00C48F}"/>
                </a:ext>
              </a:extLst>
            </p:cNvPr>
            <p:cNvCxnSpPr>
              <a:cxnSpLocks/>
              <a:stCxn id="9" idx="3"/>
              <a:endCxn id="36" idx="7"/>
            </p:cNvCxnSpPr>
            <p:nvPr/>
          </p:nvCxnSpPr>
          <p:spPr>
            <a:xfrm flipH="1">
              <a:off x="9910895" y="3117547"/>
              <a:ext cx="464644" cy="893213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椭圆 35">
              <a:extLst>
                <a:ext uri="{FF2B5EF4-FFF2-40B4-BE49-F238E27FC236}">
                  <a16:creationId xmlns:a16="http://schemas.microsoft.com/office/drawing/2014/main" id="{06B30459-FABD-8D08-8F6B-EB396B12B547}"/>
                </a:ext>
              </a:extLst>
            </p:cNvPr>
            <p:cNvSpPr/>
            <p:nvPr/>
          </p:nvSpPr>
          <p:spPr>
            <a:xfrm>
              <a:off x="9516861" y="3943155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3</a:t>
              </a:r>
              <a:endParaRPr lang="zh-CN" altLang="en-US" b="1" dirty="0"/>
            </a:p>
          </p:txBody>
        </p:sp>
        <p:sp>
          <p:nvSpPr>
            <p:cNvPr id="37" name="椭圆 36">
              <a:extLst>
                <a:ext uri="{FF2B5EF4-FFF2-40B4-BE49-F238E27FC236}">
                  <a16:creationId xmlns:a16="http://schemas.microsoft.com/office/drawing/2014/main" id="{14389FEB-374D-3C06-448B-53D004355D13}"/>
                </a:ext>
              </a:extLst>
            </p:cNvPr>
            <p:cNvSpPr/>
            <p:nvPr/>
          </p:nvSpPr>
          <p:spPr>
            <a:xfrm>
              <a:off x="10908995" y="3943154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2</a:t>
              </a:r>
              <a:endParaRPr lang="zh-CN" altLang="en-US" b="1" dirty="0"/>
            </a:p>
          </p:txBody>
        </p:sp>
        <p:cxnSp>
          <p:nvCxnSpPr>
            <p:cNvPr id="41" name="直接连接符 40">
              <a:extLst>
                <a:ext uri="{FF2B5EF4-FFF2-40B4-BE49-F238E27FC236}">
                  <a16:creationId xmlns:a16="http://schemas.microsoft.com/office/drawing/2014/main" id="{B2D2A966-CE15-45C4-D6C7-1E43868B6590}"/>
                </a:ext>
              </a:extLst>
            </p:cNvPr>
            <p:cNvCxnSpPr>
              <a:cxnSpLocks/>
              <a:stCxn id="9" idx="5"/>
              <a:endCxn id="37" idx="1"/>
            </p:cNvCxnSpPr>
            <p:nvPr/>
          </p:nvCxnSpPr>
          <p:spPr>
            <a:xfrm>
              <a:off x="10529311" y="3117547"/>
              <a:ext cx="447289" cy="893212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23FC15FA-EE1A-84E5-983C-20C77FCAF990}"/>
                </a:ext>
              </a:extLst>
            </p:cNvPr>
            <p:cNvSpPr txBox="1"/>
            <p:nvPr/>
          </p:nvSpPr>
          <p:spPr>
            <a:xfrm>
              <a:off x="9696734" y="329685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25</a:t>
              </a:r>
              <a:endParaRPr lang="zh-CN" altLang="en-US" dirty="0"/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00300106-F0B2-D3BC-1295-2DEE8C6A62C5}"/>
                </a:ext>
              </a:extLst>
            </p:cNvPr>
            <p:cNvSpPr txBox="1"/>
            <p:nvPr/>
          </p:nvSpPr>
          <p:spPr>
            <a:xfrm>
              <a:off x="10819653" y="329685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25</a:t>
              </a:r>
              <a:endParaRPr lang="zh-CN" altLang="en-US" dirty="0"/>
            </a:p>
          </p:txBody>
        </p:sp>
      </p:grpSp>
      <p:graphicFrame>
        <p:nvGraphicFramePr>
          <p:cNvPr id="55" name="表格 54">
            <a:extLst>
              <a:ext uri="{FF2B5EF4-FFF2-40B4-BE49-F238E27FC236}">
                <a16:creationId xmlns:a16="http://schemas.microsoft.com/office/drawing/2014/main" id="{9F2E0BF6-82E8-C14A-A407-30D40649E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731929"/>
              </p:ext>
            </p:extLst>
          </p:nvPr>
        </p:nvGraphicFramePr>
        <p:xfrm>
          <a:off x="7363918" y="4289297"/>
          <a:ext cx="3657600" cy="18542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771694381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88720912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933431727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152646815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529885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46052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914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1116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50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575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90</a:t>
                      </a:r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070951"/>
                  </a:ext>
                </a:extLst>
              </a:tr>
            </a:tbl>
          </a:graphicData>
        </a:graphic>
      </p:graphicFrame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2A1A6324-7790-C73A-B73B-79F7E8B5432D}"/>
              </a:ext>
            </a:extLst>
          </p:cNvPr>
          <p:cNvCxnSpPr/>
          <p:nvPr/>
        </p:nvCxnSpPr>
        <p:spPr>
          <a:xfrm>
            <a:off x="6947514" y="2945985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1" name="文本框 90">
            <a:extLst>
              <a:ext uri="{FF2B5EF4-FFF2-40B4-BE49-F238E27FC236}">
                <a16:creationId xmlns:a16="http://schemas.microsoft.com/office/drawing/2014/main" id="{6599661D-AD9D-6D8A-28E7-E0EE0BF9FF2A}"/>
              </a:ext>
            </a:extLst>
          </p:cNvPr>
          <p:cNvSpPr txBox="1"/>
          <p:nvPr/>
        </p:nvSpPr>
        <p:spPr>
          <a:xfrm>
            <a:off x="9076008" y="873381"/>
            <a:ext cx="971737" cy="366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root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9C688B0-0AEA-2248-3839-817EFFAB2329}"/>
                  </a:ext>
                </a:extLst>
              </p:cNvPr>
              <p:cNvSpPr txBox="1"/>
              <p:nvPr/>
            </p:nvSpPr>
            <p:spPr>
              <a:xfrm>
                <a:off x="11021518" y="2007634"/>
                <a:ext cx="9252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ℓ=40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文本框 10">
                <a:extLst>
                  <a:ext uri="{FF2B5EF4-FFF2-40B4-BE49-F238E27FC236}">
                    <a16:creationId xmlns:a16="http://schemas.microsoft.com/office/drawing/2014/main" id="{C9C688B0-0AEA-2248-3839-817EFFAB23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1518" y="2007634"/>
                <a:ext cx="92525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EE5FA00-503B-D7C7-5C90-0F28A4D8031F}"/>
                  </a:ext>
                </a:extLst>
              </p:cNvPr>
              <p:cNvSpPr txBox="1"/>
              <p:nvPr/>
            </p:nvSpPr>
            <p:spPr>
              <a:xfrm>
                <a:off x="11021514" y="1495999"/>
                <a:ext cx="9252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ℓ=60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5EE5FA00-503B-D7C7-5C90-0F28A4D803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1514" y="1495999"/>
                <a:ext cx="92525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组合 45">
            <a:extLst>
              <a:ext uri="{FF2B5EF4-FFF2-40B4-BE49-F238E27FC236}">
                <a16:creationId xmlns:a16="http://schemas.microsoft.com/office/drawing/2014/main" id="{A545F028-03D6-8F7D-4CFE-9DF45A3B30A4}"/>
              </a:ext>
            </a:extLst>
          </p:cNvPr>
          <p:cNvGrpSpPr/>
          <p:nvPr/>
        </p:nvGrpSpPr>
        <p:grpSpPr>
          <a:xfrm>
            <a:off x="7367460" y="815614"/>
            <a:ext cx="3668255" cy="2898933"/>
            <a:chOff x="-4136571" y="587744"/>
            <a:chExt cx="3668255" cy="2898933"/>
          </a:xfrm>
        </p:grpSpPr>
        <p:cxnSp>
          <p:nvCxnSpPr>
            <p:cNvPr id="15" name="直接连接符 14">
              <a:extLst>
                <a:ext uri="{FF2B5EF4-FFF2-40B4-BE49-F238E27FC236}">
                  <a16:creationId xmlns:a16="http://schemas.microsoft.com/office/drawing/2014/main" id="{C16F856D-D97C-83BD-58FB-98EF4D4BD601}"/>
                </a:ext>
              </a:extLst>
            </p:cNvPr>
            <p:cNvCxnSpPr/>
            <p:nvPr/>
          </p:nvCxnSpPr>
          <p:spPr>
            <a:xfrm flipH="1">
              <a:off x="-4136571" y="593048"/>
              <a:ext cx="725714" cy="185016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>
              <a:extLst>
                <a:ext uri="{FF2B5EF4-FFF2-40B4-BE49-F238E27FC236}">
                  <a16:creationId xmlns:a16="http://schemas.microsoft.com/office/drawing/2014/main" id="{39D6A677-B239-DDC3-BACA-80F147512C07}"/>
                </a:ext>
              </a:extLst>
            </p:cNvPr>
            <p:cNvCxnSpPr>
              <a:cxnSpLocks/>
            </p:cNvCxnSpPr>
            <p:nvPr/>
          </p:nvCxnSpPr>
          <p:spPr>
            <a:xfrm>
              <a:off x="-3409045" y="587744"/>
              <a:ext cx="675370" cy="18554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67FC2CA7-8458-296A-658A-8C163FACA2C3}"/>
                </a:ext>
              </a:extLst>
            </p:cNvPr>
            <p:cNvCxnSpPr/>
            <p:nvPr/>
          </p:nvCxnSpPr>
          <p:spPr>
            <a:xfrm>
              <a:off x="-4136571" y="2443213"/>
              <a:ext cx="140289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id="{A6FBAEE5-53C6-5E22-9468-E3CD302889B3}"/>
                </a:ext>
              </a:extLst>
            </p:cNvPr>
            <p:cNvSpPr txBox="1"/>
            <p:nvPr/>
          </p:nvSpPr>
          <p:spPr>
            <a:xfrm>
              <a:off x="-4066412" y="1227127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DAECCE1F-8F1B-7473-8F82-F3DE74B9111A}"/>
                </a:ext>
              </a:extLst>
            </p:cNvPr>
            <p:cNvSpPr txBox="1"/>
            <p:nvPr/>
          </p:nvSpPr>
          <p:spPr>
            <a:xfrm>
              <a:off x="-3067477" y="122095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id="{14186F98-46CF-C4CC-4A98-7F7002E3CA88}"/>
                </a:ext>
              </a:extLst>
            </p:cNvPr>
            <p:cNvSpPr txBox="1"/>
            <p:nvPr/>
          </p:nvSpPr>
          <p:spPr>
            <a:xfrm>
              <a:off x="-3560167" y="2433919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cxnSp>
          <p:nvCxnSpPr>
            <p:cNvPr id="32" name="直接连接符 31">
              <a:extLst>
                <a:ext uri="{FF2B5EF4-FFF2-40B4-BE49-F238E27FC236}">
                  <a16:creationId xmlns:a16="http://schemas.microsoft.com/office/drawing/2014/main" id="{9D38261C-DD22-0B03-77B3-6ACF94E7B22C}"/>
                </a:ext>
              </a:extLst>
            </p:cNvPr>
            <p:cNvCxnSpPr>
              <a:cxnSpLocks/>
            </p:cNvCxnSpPr>
            <p:nvPr/>
          </p:nvCxnSpPr>
          <p:spPr>
            <a:xfrm rot="-4200000">
              <a:off x="-1733735" y="1506185"/>
              <a:ext cx="675370" cy="185546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>
              <a:extLst>
                <a:ext uri="{FF2B5EF4-FFF2-40B4-BE49-F238E27FC236}">
                  <a16:creationId xmlns:a16="http://schemas.microsoft.com/office/drawing/2014/main" id="{7ABF39FC-6BC2-A5DE-B03C-FF3D4F3BD7CF}"/>
                </a:ext>
              </a:extLst>
            </p:cNvPr>
            <p:cNvCxnSpPr>
              <a:cxnSpLocks/>
            </p:cNvCxnSpPr>
            <p:nvPr/>
          </p:nvCxnSpPr>
          <p:spPr>
            <a:xfrm rot="2700000">
              <a:off x="-1599689" y="1947214"/>
              <a:ext cx="140289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A5BF6AAC-A16D-2A29-B227-37C4A003054D}"/>
                </a:ext>
              </a:extLst>
            </p:cNvPr>
            <p:cNvCxnSpPr>
              <a:cxnSpLocks/>
            </p:cNvCxnSpPr>
            <p:nvPr/>
          </p:nvCxnSpPr>
          <p:spPr>
            <a:xfrm rot="-2700000">
              <a:off x="-2589423" y="1927385"/>
              <a:ext cx="1402896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FB3C48AE-8BF3-1BA5-E843-71D818584F94}"/>
                </a:ext>
              </a:extLst>
            </p:cNvPr>
            <p:cNvSpPr txBox="1"/>
            <p:nvPr/>
          </p:nvSpPr>
          <p:spPr>
            <a:xfrm>
              <a:off x="-2214235" y="168066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6A652D74-2771-0569-AA46-011E34EFAC22}"/>
                </a:ext>
              </a:extLst>
            </p:cNvPr>
            <p:cNvSpPr txBox="1"/>
            <p:nvPr/>
          </p:nvSpPr>
          <p:spPr>
            <a:xfrm>
              <a:off x="-856258" y="1680665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</a:t>
              </a:r>
              <a:endParaRPr lang="zh-CN" altLang="en-US" dirty="0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9A828178-AE3D-250E-91B9-1656E83445A1}"/>
                </a:ext>
              </a:extLst>
            </p:cNvPr>
            <p:cNvSpPr txBox="1"/>
            <p:nvPr/>
          </p:nvSpPr>
          <p:spPr>
            <a:xfrm>
              <a:off x="-1553490" y="2418284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5</a:t>
              </a:r>
              <a:endParaRPr lang="zh-CN" altLang="en-US" dirty="0"/>
            </a:p>
          </p:txBody>
        </p:sp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id="{8A15CF2B-C36E-6782-9991-A97E9CECFA4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623091" y="2969323"/>
              <a:ext cx="445695" cy="503578"/>
            </a:xfrm>
            <a:prstGeom prst="rect">
              <a:avLst/>
            </a:prstGeom>
          </p:spPr>
        </p:pic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id="{4EAF6F66-A40C-6E46-B147-7238800B57F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66867" y="2983681"/>
              <a:ext cx="483141" cy="502996"/>
            </a:xfrm>
            <a:prstGeom prst="rect">
              <a:avLst/>
            </a:prstGeom>
          </p:spPr>
        </p:pic>
      </p:grpSp>
      <p:sp>
        <p:nvSpPr>
          <p:cNvPr id="5" name="椭圆 4">
            <a:extLst>
              <a:ext uri="{FF2B5EF4-FFF2-40B4-BE49-F238E27FC236}">
                <a16:creationId xmlns:a16="http://schemas.microsoft.com/office/drawing/2014/main" id="{A37EF143-3DAC-E6B0-CD88-A607B6880E34}"/>
              </a:ext>
            </a:extLst>
          </p:cNvPr>
          <p:cNvSpPr/>
          <p:nvPr/>
        </p:nvSpPr>
        <p:spPr>
          <a:xfrm>
            <a:off x="7153275" y="3075270"/>
            <a:ext cx="631376" cy="63137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EEC5AF2B-051C-FEB9-BC5D-B864F2ADF448}"/>
              </a:ext>
            </a:extLst>
          </p:cNvPr>
          <p:cNvSpPr/>
          <p:nvPr/>
        </p:nvSpPr>
        <p:spPr>
          <a:xfrm>
            <a:off x="8277325" y="3075270"/>
            <a:ext cx="631376" cy="63137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>
            <a:extLst>
              <a:ext uri="{FF2B5EF4-FFF2-40B4-BE49-F238E27FC236}">
                <a16:creationId xmlns:a16="http://schemas.microsoft.com/office/drawing/2014/main" id="{5311A5B0-2FDD-A7FC-AAC6-8FFE6527AB57}"/>
              </a:ext>
            </a:extLst>
          </p:cNvPr>
          <p:cNvSpPr/>
          <p:nvPr/>
        </p:nvSpPr>
        <p:spPr>
          <a:xfrm>
            <a:off x="9249564" y="3095042"/>
            <a:ext cx="631376" cy="63137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D7B7DDD5-3740-98F0-D33C-EB0415656B4C}"/>
              </a:ext>
            </a:extLst>
          </p:cNvPr>
          <p:cNvSpPr/>
          <p:nvPr/>
        </p:nvSpPr>
        <p:spPr>
          <a:xfrm>
            <a:off x="10657465" y="3094262"/>
            <a:ext cx="631376" cy="63137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id="{28BDC6ED-31B0-78F8-1906-7203E2AB1EC6}"/>
              </a:ext>
            </a:extLst>
          </p:cNvPr>
          <p:cNvSpPr/>
          <p:nvPr/>
        </p:nvSpPr>
        <p:spPr>
          <a:xfrm>
            <a:off x="7014809" y="3015486"/>
            <a:ext cx="2080983" cy="71986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>
            <a:extLst>
              <a:ext uri="{FF2B5EF4-FFF2-40B4-BE49-F238E27FC236}">
                <a16:creationId xmlns:a16="http://schemas.microsoft.com/office/drawing/2014/main" id="{E83812B8-529F-B36A-A10E-4147C4F428F4}"/>
              </a:ext>
            </a:extLst>
          </p:cNvPr>
          <p:cNvSpPr/>
          <p:nvPr/>
        </p:nvSpPr>
        <p:spPr>
          <a:xfrm>
            <a:off x="9283562" y="3034792"/>
            <a:ext cx="2080983" cy="71986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id="{4255A085-0578-CBF3-5788-AA1F3CD94E1A}"/>
              </a:ext>
            </a:extLst>
          </p:cNvPr>
          <p:cNvSpPr/>
          <p:nvPr/>
        </p:nvSpPr>
        <p:spPr>
          <a:xfrm>
            <a:off x="6753225" y="2890604"/>
            <a:ext cx="4814780" cy="100253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5FC6593B-D8E9-7E4B-A911-513F3782B0A6}"/>
                  </a:ext>
                </a:extLst>
              </p:cNvPr>
              <p:cNvSpPr txBox="1"/>
              <p:nvPr/>
            </p:nvSpPr>
            <p:spPr>
              <a:xfrm>
                <a:off x="11027087" y="2576920"/>
                <a:ext cx="9252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ℓ=20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文本框 41">
                <a:extLst>
                  <a:ext uri="{FF2B5EF4-FFF2-40B4-BE49-F238E27FC236}">
                    <a16:creationId xmlns:a16="http://schemas.microsoft.com/office/drawing/2014/main" id="{5FC6593B-D8E9-7E4B-A911-513F3782B0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7087" y="2576920"/>
                <a:ext cx="92525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E295AD82-3DB1-FB5A-F078-C05C13F83DDE}"/>
                  </a:ext>
                </a:extLst>
              </p:cNvPr>
              <p:cNvSpPr txBox="1"/>
              <p:nvPr/>
            </p:nvSpPr>
            <p:spPr>
              <a:xfrm>
                <a:off x="11018739" y="868966"/>
                <a:ext cx="1053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ℓ=100</m:t>
                      </m:r>
                    </m:oMath>
                  </m:oMathPara>
                </a14:m>
                <a:endParaRPr lang="zh-CN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E295AD82-3DB1-FB5A-F078-C05C13F83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8739" y="868966"/>
                <a:ext cx="105349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接连接符 61">
            <a:extLst>
              <a:ext uri="{FF2B5EF4-FFF2-40B4-BE49-F238E27FC236}">
                <a16:creationId xmlns:a16="http://schemas.microsoft.com/office/drawing/2014/main" id="{7E9DF755-68E8-261F-B741-331F006186A6}"/>
              </a:ext>
            </a:extLst>
          </p:cNvPr>
          <p:cNvCxnSpPr/>
          <p:nvPr/>
        </p:nvCxnSpPr>
        <p:spPr>
          <a:xfrm>
            <a:off x="6947514" y="2435445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直接连接符 62">
            <a:extLst>
              <a:ext uri="{FF2B5EF4-FFF2-40B4-BE49-F238E27FC236}">
                <a16:creationId xmlns:a16="http://schemas.microsoft.com/office/drawing/2014/main" id="{67B14133-2296-C521-B9C3-765678395FB0}"/>
              </a:ext>
            </a:extLst>
          </p:cNvPr>
          <p:cNvCxnSpPr/>
          <p:nvPr/>
        </p:nvCxnSpPr>
        <p:spPr>
          <a:xfrm>
            <a:off x="6947514" y="1908535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4" name="直接连接符 63">
            <a:extLst>
              <a:ext uri="{FF2B5EF4-FFF2-40B4-BE49-F238E27FC236}">
                <a16:creationId xmlns:a16="http://schemas.microsoft.com/office/drawing/2014/main" id="{EC6EAC18-A279-0010-2821-624AE4DECC1A}"/>
              </a:ext>
            </a:extLst>
          </p:cNvPr>
          <p:cNvCxnSpPr/>
          <p:nvPr/>
        </p:nvCxnSpPr>
        <p:spPr>
          <a:xfrm>
            <a:off x="6947514" y="1227127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灯片编号占位符 47">
            <a:extLst>
              <a:ext uri="{FF2B5EF4-FFF2-40B4-BE49-F238E27FC236}">
                <a16:creationId xmlns:a16="http://schemas.microsoft.com/office/drawing/2014/main" id="{9E3605FB-C3EE-9B36-EFF9-A10524A7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117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  <p:bldP spid="11" grpId="0"/>
      <p:bldP spid="5" grpId="0" animBg="1"/>
      <p:bldP spid="5" grpId="1" animBg="1"/>
      <p:bldP spid="7" grpId="0" animBg="1"/>
      <p:bldP spid="7" grpId="1" animBg="1"/>
      <p:bldP spid="17" grpId="0" animBg="1"/>
      <p:bldP spid="17" grpId="1" animBg="1"/>
      <p:bldP spid="21" grpId="0" animBg="1"/>
      <p:bldP spid="21" grpId="1" animBg="1"/>
      <p:bldP spid="24" grpId="0" animBg="1"/>
      <p:bldP spid="24" grpId="1" animBg="1"/>
      <p:bldP spid="26" grpId="0" animBg="1"/>
      <p:bldP spid="26" grpId="1" animBg="1"/>
      <p:bldP spid="40" grpId="0" animBg="1"/>
      <p:bldP spid="4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7CCCBF-261E-BD3F-865C-0A7D5C718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Ultrametrics</a:t>
            </a:r>
            <a:r>
              <a:rPr lang="en-US" altLang="zh-CN" dirty="0"/>
              <a:t> in Practice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22BDE4-1142-EE72-EE5A-EF3C944E3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sz="1600" dirty="0"/>
          </a:p>
          <a:p>
            <a:r>
              <a:rPr lang="en-US" altLang="zh-CN" dirty="0"/>
              <a:t>How to adjust imperfect inputs to satisfy </a:t>
            </a:r>
            <a:r>
              <a:rPr lang="en-US" altLang="zh-CN" dirty="0" err="1"/>
              <a:t>ultrametric</a:t>
            </a:r>
            <a:r>
              <a:rPr lang="en-US" altLang="zh-CN" dirty="0"/>
              <a:t> conditions?</a:t>
            </a:r>
            <a:endParaRPr lang="zh-CN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98A94A9-A2A5-6159-4695-617C1BCDC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975" y="1658835"/>
            <a:ext cx="57340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3237B6B1-AFFF-7E70-58F0-D5A87F6C5D6C}"/>
              </a:ext>
            </a:extLst>
          </p:cNvPr>
          <p:cNvSpPr txBox="1"/>
          <p:nvPr/>
        </p:nvSpPr>
        <p:spPr>
          <a:xfrm>
            <a:off x="5100920" y="4194719"/>
            <a:ext cx="19901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dirty="0">
                <a:solidFill>
                  <a:srgbClr val="000000"/>
                </a:solidFill>
                <a:latin typeface="Linux Libertine"/>
              </a:rPr>
              <a:t>p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Linux Libertine"/>
              </a:rPr>
              <a:t>hylogenetic trees</a:t>
            </a:r>
          </a:p>
          <a:p>
            <a:br>
              <a:rPr lang="en-US" altLang="zh-CN" dirty="0"/>
            </a:br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A6586A-AFAE-AA80-4CD6-AA99BB2E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015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C1C5E-BFD9-4B2D-F355-2FBC7635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Ultrametric</a:t>
            </a:r>
            <a:r>
              <a:rPr lang="en-US" altLang="zh-CN" dirty="0"/>
              <a:t> Violation Distance (UMVD)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8D54B0-C6BC-0CEF-09C5-72C032B464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49572"/>
                <a:ext cx="10515600" cy="567190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Problem definition: </a:t>
                </a:r>
              </a:p>
              <a:p>
                <a:pPr lvl="1"/>
                <a:r>
                  <a:rPr lang="en-US" altLang="zh-CN" dirty="0"/>
                  <a:t>Given pairwise distances 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Find </a:t>
                </a:r>
                <a:r>
                  <a:rPr lang="en-US" altLang="zh-CN" dirty="0" err="1"/>
                  <a:t>ultrametric</a:t>
                </a: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{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that minimizes #pairs that disagree </a:t>
                </a:r>
                <a:br>
                  <a:rPr lang="en-US" altLang="zh-CN" b="0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||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′</m:t>
                    </m:r>
                    <m:r>
                      <m:rPr>
                        <m:lit/>
                      </m:rP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lit/>
                          </m:r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d>
                          <m:d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≠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endParaRPr lang="en-US" altLang="zh-CN" dirty="0"/>
              </a:p>
              <a:p>
                <a:pPr lvl="1"/>
                <a:r>
                  <a:rPr lang="en-US" altLang="zh-CN" dirty="0"/>
                  <a:t>Fitting </a:t>
                </a:r>
                <a:r>
                  <a:rPr lang="en-US" altLang="zh-CN" dirty="0" err="1"/>
                  <a:t>ultrametrics</a:t>
                </a:r>
                <a:r>
                  <a:rPr lang="en-US" altLang="zh-CN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/>
                  <a:t>objective</a:t>
                </a:r>
              </a:p>
              <a:p>
                <a:endParaRPr lang="en-US" altLang="zh-CN" b="1" dirty="0">
                  <a:solidFill>
                    <a:srgbClr val="0070C0"/>
                  </a:solidFill>
                </a:endParaRP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Previous work: </a:t>
                </a:r>
                <a14:m>
                  <m:oMath xmlns:m="http://schemas.openxmlformats.org/officeDocument/2006/math">
                    <m:r>
                      <a:rPr lang="en-US" altLang="zh-CN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CN" b="1" dirty="0">
                    <a:solidFill>
                      <a:srgbClr val="0070C0"/>
                    </a:solidFill>
                  </a:rPr>
                  <a:t>-approx.</a:t>
                </a:r>
                <a:r>
                  <a:rPr lang="en-US" altLang="zh-CN" dirty="0"/>
                  <a:t> </a:t>
                </a:r>
                <a:br>
                  <a:rPr lang="en-US" altLang="zh-CN" dirty="0"/>
                </a:br>
                <a:r>
                  <a:rPr lang="en-US" altLang="zh-CN" sz="2600" dirty="0">
                    <a:solidFill>
                      <a:schemeClr val="accent4">
                        <a:lumMod val="50000"/>
                      </a:schemeClr>
                    </a:solidFill>
                  </a:rPr>
                  <a:t>[Cohen-</a:t>
                </a:r>
                <a:r>
                  <a:rPr lang="en-US" altLang="zh-CN" sz="2600" dirty="0" err="1">
                    <a:solidFill>
                      <a:schemeClr val="accent4">
                        <a:lumMod val="50000"/>
                      </a:schemeClr>
                    </a:solidFill>
                  </a:rPr>
                  <a:t>Addad</a:t>
                </a:r>
                <a:r>
                  <a:rPr lang="en-US" altLang="zh-CN" sz="2600" dirty="0">
                    <a:solidFill>
                      <a:schemeClr val="accent4">
                        <a:lumMod val="50000"/>
                      </a:schemeClr>
                    </a:solidFill>
                  </a:rPr>
                  <a:t>, Fan, Lee, and </a:t>
                </a:r>
                <a:r>
                  <a:rPr lang="en-US" altLang="zh-CN" sz="2600" dirty="0" err="1">
                    <a:solidFill>
                      <a:schemeClr val="accent4">
                        <a:lumMod val="50000"/>
                      </a:schemeClr>
                    </a:solidFill>
                  </a:rPr>
                  <a:t>Mesmay</a:t>
                </a:r>
                <a:r>
                  <a:rPr lang="en-US" altLang="zh-CN" sz="2600" dirty="0">
                    <a:solidFill>
                      <a:schemeClr val="accent4">
                        <a:lumMod val="50000"/>
                      </a:schemeClr>
                    </a:solidFill>
                  </a:rPr>
                  <a:t>, 2022]</a:t>
                </a:r>
              </a:p>
              <a:p>
                <a:endParaRPr lang="en-US" altLang="zh-CN" b="1" dirty="0">
                  <a:solidFill>
                    <a:srgbClr val="0070C0"/>
                  </a:solidFill>
                </a:endParaRP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This talk: </a:t>
                </a:r>
                <a14:m>
                  <m:oMath xmlns:m="http://schemas.openxmlformats.org/officeDocument/2006/math">
                    <m:r>
                      <a:rPr lang="en-US" altLang="zh-CN" b="1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r>
                  <a:rPr lang="en-US" altLang="zh-CN" b="1" dirty="0">
                    <a:solidFill>
                      <a:srgbClr val="0070C0"/>
                    </a:solidFill>
                  </a:rPr>
                  <a:t>-approx.</a:t>
                </a:r>
              </a:p>
              <a:p>
                <a:pPr lvl="2"/>
                <a:endParaRPr lang="en-US" altLang="zh-CN" b="1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8D54B0-C6BC-0CEF-09C5-72C032B464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49572"/>
                <a:ext cx="10515600" cy="5671903"/>
              </a:xfrm>
              <a:blipFill>
                <a:blip r:embed="rId3"/>
                <a:stretch>
                  <a:fillRect l="-1043" t="-19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D31DB38-DF6D-D63E-FF00-D410CBE7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0391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6C1C5E-BFD9-4B2D-F355-2FBC76351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Ultrametric</a:t>
            </a:r>
            <a:r>
              <a:rPr lang="en-US" altLang="zh-CN" dirty="0"/>
              <a:t> Violation Distance (UMVD)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8D54B0-C6BC-0CEF-09C5-72C032B4640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49572"/>
                <a:ext cx="10515600" cy="567190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Weighted settings:</a:t>
                </a:r>
              </a:p>
              <a:p>
                <a:pPr lvl="1"/>
                <a:r>
                  <a:rPr lang="en-US" altLang="zh-CN" dirty="0"/>
                  <a:t>Objective: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⋅1(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sSub>
                          <m:sSubPr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e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br>
                  <a:rPr lang="en-US" altLang="zh-CN" dirty="0"/>
                </a:br>
                <a:endParaRPr lang="en-US" altLang="zh-CN" dirty="0"/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General </a:t>
                </a:r>
                <a:r>
                  <a:rPr lang="en-US" altLang="zh-CN" dirty="0">
                    <a:solidFill>
                      <a:schemeClr val="accent4">
                        <a:lumMod val="50000"/>
                      </a:schemeClr>
                    </a:solidFill>
                  </a:rPr>
                  <a:t>[Cohen-</a:t>
                </a:r>
                <a:r>
                  <a:rPr lang="en-US" altLang="zh-CN" dirty="0" err="1">
                    <a:solidFill>
                      <a:schemeClr val="accent4">
                        <a:lumMod val="50000"/>
                      </a:schemeClr>
                    </a:solidFill>
                  </a:rPr>
                  <a:t>Addad</a:t>
                </a:r>
                <a:r>
                  <a:rPr lang="en-US" altLang="zh-CN" dirty="0">
                    <a:solidFill>
                      <a:schemeClr val="accent4">
                        <a:lumMod val="50000"/>
                      </a:schemeClr>
                    </a:solidFill>
                  </a:rPr>
                  <a:t>, Fan, Lee, and </a:t>
                </a:r>
                <a:r>
                  <a:rPr lang="en-US" altLang="zh-CN" dirty="0" err="1">
                    <a:solidFill>
                      <a:schemeClr val="accent4">
                        <a:lumMod val="50000"/>
                      </a:schemeClr>
                    </a:solidFill>
                  </a:rPr>
                  <a:t>Mesmay</a:t>
                </a:r>
                <a:r>
                  <a:rPr lang="en-US" altLang="zh-CN" dirty="0">
                    <a:solidFill>
                      <a:schemeClr val="accent4">
                        <a:lumMod val="50000"/>
                      </a:schemeClr>
                    </a:solidFill>
                  </a:rPr>
                  <a:t>, 2022]</a:t>
                </a:r>
                <a:r>
                  <a:rPr lang="en-US" altLang="zh-CN" dirty="0"/>
                  <a:t>: </a:t>
                </a:r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lvl="2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func>
                          <m:funcPr>
                            <m:ctrlP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sz="2400" b="0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en-US" altLang="zh-CN" sz="2400" dirty="0"/>
                  <a:t>-approx.</a:t>
                </a:r>
              </a:p>
              <a:p>
                <a:pPr lvl="2">
                  <a:lnSpc>
                    <a:spcPct val="100000"/>
                  </a:lnSpc>
                </a:pPr>
                <a:r>
                  <a:rPr lang="en-US" altLang="zh-CN" dirty="0"/>
                  <a:t>NP-hard for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CN" dirty="0"/>
                  <a:t>-approx. under Unique Games Conjecture </a:t>
                </a:r>
                <a:br>
                  <a:rPr lang="en-US" altLang="zh-CN" dirty="0"/>
                </a:br>
                <a:endParaRPr lang="en-US" altLang="zh-CN" dirty="0"/>
              </a:p>
              <a:p>
                <a:pPr lvl="1"/>
                <a:r>
                  <a:rPr lang="en-US" altLang="zh-CN" dirty="0"/>
                  <a:t>With triangle inequalities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: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CN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CN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CN" sz="2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r>
                                  <a:rPr lang="en-US" altLang="zh-CN" sz="2400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func>
                                  <m:funcPr>
                                    <m:ctrlPr>
                                      <a:rPr lang="en-US" altLang="zh-CN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 sz="2400" b="0" i="0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altLang="zh-CN" sz="2400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altLang="zh-CN" sz="2400" dirty="0"/>
                  <a:t>-approx.</a:t>
                </a:r>
                <a:r>
                  <a:rPr lang="en-US" altLang="zh-CN" dirty="0"/>
                  <a:t> where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altLang="zh-CN" dirty="0"/>
                  <a:t> is #distinct values in the input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sz="240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r>
                  <a:rPr lang="en-US" altLang="zh-CN" sz="2400" dirty="0"/>
                  <a:t>-approx.</a:t>
                </a:r>
                <a:r>
                  <a:rPr lang="en-US" altLang="zh-CN" dirty="0"/>
                  <a:t> 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m:rPr>
                        <m:lit/>
                      </m:rPr>
                      <a:rPr lang="en-US" altLang="zh-CN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0,1}</m:t>
                    </m:r>
                  </m:oMath>
                </a14:m>
                <a:r>
                  <a:rPr lang="en-US" altLang="zh-CN" dirty="0"/>
                  <a:t> (a.k.a., unweighted k-partite cases).</a:t>
                </a:r>
                <a:br>
                  <a:rPr lang="en-US" altLang="zh-CN" dirty="0"/>
                </a:br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Unified Algorithmic Framework</a:t>
                </a:r>
                <a:endParaRPr lang="zh-CN" alt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378D54B0-C6BC-0CEF-09C5-72C032B464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49572"/>
                <a:ext cx="10515600" cy="5671903"/>
              </a:xfrm>
              <a:blipFill>
                <a:blip r:embed="rId3"/>
                <a:stretch>
                  <a:fillRect l="-1043" t="-32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09FB774-F5B0-2F01-9ECA-202117B9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866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B95E4F-8DFA-6720-5ABB-D600028E1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Related Works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E21599C-BD49-ACF9-8332-B1B491D22EC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Fitting </a:t>
                </a:r>
                <a:r>
                  <a:rPr lang="en-US" altLang="zh-CN" b="1" dirty="0" err="1">
                    <a:solidFill>
                      <a:srgbClr val="0070C0"/>
                    </a:solidFill>
                  </a:rPr>
                  <a:t>ultrametrics</a:t>
                </a:r>
                <a:r>
                  <a:rPr lang="en-US" altLang="zh-CN" b="1" dirty="0">
                    <a:solidFill>
                      <a:srgbClr val="0070C0"/>
                    </a:solidFill>
                  </a:rPr>
                  <a:t> with other objectives:</a:t>
                </a:r>
                <a:endParaRPr lang="en-US" altLang="zh-CN" sz="2200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b>
                    </m:sSub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zh-CN" dirty="0"/>
                  <a:t>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[FKW93]</a:t>
                </a:r>
                <a:endParaRPr lang="en-US" altLang="zh-CN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&lt;∞)</m:t>
                    </m:r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𝑂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func>
                              <m:funcPr>
                                <m:ctrlPr>
                                  <a:rPr lang="en-US" altLang="zh-CN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altLang="zh-CN" b="0" i="0" dirty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dirty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altLang="zh-CN" b="0" i="1" dirty="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func>
                          </m:e>
                        </m:d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1/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-approx.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[AC11]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CN" dirty="0"/>
                  <a:t>-approx. </a:t>
                </a:r>
                <a:r>
                  <a:rPr lang="en-US" altLang="zh-CN" sz="2000" dirty="0">
                    <a:solidFill>
                      <a:schemeClr val="accent4">
                        <a:lumMod val="50000"/>
                      </a:schemeClr>
                    </a:solidFill>
                  </a:rPr>
                  <a:t>[CDK</a:t>
                </a:r>
                <a:r>
                  <a:rPr lang="en-US" altLang="zh-CN" sz="2000" baseline="30000" dirty="0">
                    <a:solidFill>
                      <a:schemeClr val="accent4">
                        <a:lumMod val="50000"/>
                      </a:schemeClr>
                    </a:solidFill>
                  </a:rPr>
                  <a:t>+</a:t>
                </a:r>
                <a:r>
                  <a:rPr lang="en-US" altLang="zh-CN" sz="2000" dirty="0">
                    <a:solidFill>
                      <a:schemeClr val="accent4">
                        <a:lumMod val="50000"/>
                      </a:schemeClr>
                    </a:solidFill>
                  </a:rPr>
                  <a:t>21]</a:t>
                </a:r>
                <a:b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</a:br>
                <a:endParaRPr lang="zh-CN" altLang="en-US" sz="2200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Fitting tree metrics: reduction to fitting </a:t>
                </a:r>
                <a:r>
                  <a:rPr lang="en-US" altLang="zh-CN" b="1" dirty="0" err="1">
                    <a:solidFill>
                      <a:srgbClr val="0070C0"/>
                    </a:solidFill>
                  </a:rPr>
                  <a:t>ultrametrics</a:t>
                </a:r>
                <a:endParaRPr lang="en-US" altLang="zh-CN" b="1" dirty="0">
                  <a:solidFill>
                    <a:srgbClr val="0070C0"/>
                  </a:solidFill>
                </a:endParaRPr>
              </a:p>
              <a:p>
                <a:pPr lvl="1"/>
                <a:r>
                  <a:rPr lang="en-US" altLang="zh-CN" dirty="0"/>
                  <a:t>With loss of an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r>
                  <a:rPr lang="en-US" altLang="zh-CN" dirty="0"/>
                  <a:t> factor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[ABF</a:t>
                </a:r>
                <a:r>
                  <a:rPr lang="en-US" altLang="zh-CN" sz="2200" baseline="30000" dirty="0">
                    <a:solidFill>
                      <a:schemeClr val="accent4">
                        <a:lumMod val="50000"/>
                      </a:schemeClr>
                    </a:solidFill>
                  </a:rPr>
                  <a:t>+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98, CDK</a:t>
                </a:r>
                <a:r>
                  <a:rPr lang="en-US" altLang="zh-CN" sz="2200" baseline="30000" dirty="0">
                    <a:solidFill>
                      <a:schemeClr val="accent4">
                        <a:lumMod val="50000"/>
                      </a:schemeClr>
                    </a:solidFill>
                  </a:rPr>
                  <a:t>+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21, Kip23]</a:t>
                </a:r>
                <a:b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</a:br>
                <a:endParaRPr lang="en-US" altLang="zh-CN" sz="2200" dirty="0">
                  <a:solidFill>
                    <a:schemeClr val="accent4">
                      <a:lumMod val="50000"/>
                    </a:schemeClr>
                  </a:solidFill>
                </a:endParaRP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Fitting metrics: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≥1)</m:t>
                    </m:r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altLang="zh-CN" dirty="0"/>
                  <a:t> by linear/convex program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[BDST08]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CN" dirty="0"/>
                  <a:t>: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CN" dirty="0"/>
                  <a:t>-approx.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[GJ17,FRVB18,FGR</a:t>
                </a:r>
                <a:r>
                  <a:rPr lang="en-US" altLang="zh-CN" sz="2200" baseline="30000" dirty="0">
                    <a:solidFill>
                      <a:schemeClr val="accent4">
                        <a:lumMod val="50000"/>
                      </a:schemeClr>
                    </a:solidFill>
                  </a:rPr>
                  <a:t>+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20,CFLM22]</a:t>
                </a:r>
                <a:endParaRPr lang="zh-CN" altLang="en-US" sz="2200" dirty="0">
                  <a:solidFill>
                    <a:schemeClr val="accent4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CE21599C-BD49-ACF9-8332-B1B491D22E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06CC811-B58F-43C9-506A-138BCC80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7288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16255702-8D01-CB6D-89D9-7F7022FF5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5400" b="1" dirty="0">
                <a:solidFill>
                  <a:srgbClr val="C00000"/>
                </a:solidFill>
              </a:rPr>
              <a:t>Techniques</a:t>
            </a:r>
            <a:endParaRPr lang="zh-CN" altLang="en-US" sz="5400" b="1" dirty="0">
              <a:solidFill>
                <a:srgbClr val="C00000"/>
              </a:solidFill>
            </a:endParaRP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E554142-2905-AFCD-9B0C-967C4B1E4F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75F6B02-5976-E2BA-FCFF-D0AC7871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92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7143A5-5CED-73C1-DDE4-3A68CFE55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Correlation Clustering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1ADAA5A-809E-BC3A-CA71-8AC4CC1478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0160"/>
                <a:ext cx="10515600" cy="5577840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Definition:</a:t>
                </a:r>
              </a:p>
              <a:p>
                <a:pPr lvl="1"/>
                <a:r>
                  <a:rPr lang="en-US" altLang="zh-CN" dirty="0"/>
                  <a:t>Given a complete graph with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dirty="0"/>
                  <a:t>/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dirty="0"/>
                  <a:t> labels (similar/dissimilar)</a:t>
                </a:r>
              </a:p>
              <a:p>
                <a:pPr lvl="1"/>
                <a:r>
                  <a:rPr lang="en-US" altLang="zh-CN" dirty="0"/>
                  <a:t>Find a clustering minimizing</a:t>
                </a:r>
              </a:p>
              <a:p>
                <a:pPr lvl="2"/>
                <a:r>
                  <a:rPr lang="en-US" altLang="zh-CN" dirty="0">
                    <a:solidFill>
                      <a:srgbClr val="C00000"/>
                    </a:solidFill>
                  </a:rPr>
                  <a:t>#inter-cluster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dirty="0">
                    <a:solidFill>
                      <a:srgbClr val="C00000"/>
                    </a:solidFill>
                  </a:rPr>
                  <a:t>edges</a:t>
                </a:r>
                <a:r>
                  <a:rPr lang="en-US" altLang="zh-CN" dirty="0"/>
                  <a:t>, plus</a:t>
                </a:r>
              </a:p>
              <a:p>
                <a:pPr lvl="2"/>
                <a:r>
                  <a:rPr lang="en-US" altLang="zh-CN" dirty="0">
                    <a:solidFill>
                      <a:srgbClr val="C00000"/>
                    </a:solidFill>
                  </a:rPr>
                  <a:t>#intra-cluster </a:t>
                </a:r>
                <a14:m>
                  <m:oMath xmlns:m="http://schemas.openxmlformats.org/officeDocument/2006/math">
                    <m:r>
                      <a:rPr lang="en-US" altLang="zh-CN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dirty="0">
                    <a:solidFill>
                      <a:srgbClr val="C00000"/>
                    </a:solidFill>
                  </a:rPr>
                  <a:t>edges </a:t>
                </a:r>
              </a:p>
              <a:p>
                <a:pPr lvl="1"/>
                <a:r>
                  <a:rPr lang="en-US" altLang="zh-CN" dirty="0"/>
                  <a:t>Special case of UMVD with 2 distinct input values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sz="200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zh-CN" sz="2000" dirty="0"/>
                  <a:t>edges </a:t>
                </a:r>
                <a14:m>
                  <m:oMath xmlns:m="http://schemas.openxmlformats.org/officeDocument/2006/math"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altLang="zh-CN" sz="2000" dirty="0"/>
                  <a:t> edges w/ smaller input values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altLang="zh-CN" sz="2000" dirty="0"/>
                  <a:t>edges 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altLang="zh-CN" sz="2000" dirty="0"/>
                  <a:t> edges w/ larger input values</a:t>
                </a:r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History:</a:t>
                </a:r>
              </a:p>
              <a:p>
                <a:pPr lvl="1"/>
                <a:r>
                  <a:rPr lang="en-US" altLang="zh-CN" dirty="0"/>
                  <a:t>Introduced by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[Bansal, Blum, and Chawla, 2004]</a:t>
                </a:r>
              </a:p>
              <a:p>
                <a:pPr lvl="1"/>
                <a:r>
                  <a:rPr lang="en-US" altLang="zh-CN" dirty="0"/>
                  <a:t>Pivot algorithm: 2.5-approx. 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[</a:t>
                </a:r>
                <a:r>
                  <a:rPr lang="en-US" altLang="zh-CN" sz="2200" dirty="0" err="1">
                    <a:solidFill>
                      <a:schemeClr val="accent4">
                        <a:lumMod val="50000"/>
                      </a:schemeClr>
                    </a:solidFill>
                  </a:rPr>
                  <a:t>Ailon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, </a:t>
                </a:r>
                <a:r>
                  <a:rPr lang="en-US" altLang="zh-CN" sz="2200" dirty="0" err="1">
                    <a:solidFill>
                      <a:schemeClr val="accent4">
                        <a:lumMod val="50000"/>
                      </a:schemeClr>
                    </a:solidFill>
                  </a:rPr>
                  <a:t>Charikar</a:t>
                </a:r>
                <a:r>
                  <a:rPr lang="en-US" altLang="zh-CN" sz="2200" dirty="0">
                    <a:solidFill>
                      <a:schemeClr val="accent4">
                        <a:lumMod val="50000"/>
                      </a:schemeClr>
                    </a:solidFill>
                  </a:rPr>
                  <a:t>, and Newman, 2008]</a:t>
                </a:r>
              </a:p>
              <a:p>
                <a:pPr lvl="1"/>
                <a:r>
                  <a:rPr lang="en-US" altLang="zh-CN" dirty="0"/>
                  <a:t>Later, improved to 2.06 (on standard LP, </a:t>
                </a:r>
                <a:r>
                  <a:rPr lang="en-US" altLang="zh-CN" dirty="0">
                    <a:solidFill>
                      <a:schemeClr val="accent4">
                        <a:lumMod val="50000"/>
                      </a:schemeClr>
                    </a:solidFill>
                  </a:rPr>
                  <a:t>[CMSY15]</a:t>
                </a:r>
                <a:r>
                  <a:rPr lang="en-US" altLang="zh-CN" dirty="0"/>
                  <a:t>), 1.94 (on </a:t>
                </a:r>
                <a:r>
                  <a:rPr lang="en-US" altLang="zh-CN" dirty="0" err="1"/>
                  <a:t>Sherali</a:t>
                </a:r>
                <a:r>
                  <a:rPr lang="en-US" altLang="zh-CN" dirty="0"/>
                  <a:t>-Adams, </a:t>
                </a:r>
                <a:r>
                  <a:rPr lang="en-US" altLang="zh-CN" dirty="0">
                    <a:solidFill>
                      <a:schemeClr val="accent4">
                        <a:lumMod val="50000"/>
                      </a:schemeClr>
                    </a:solidFill>
                  </a:rPr>
                  <a:t>[CLN22]</a:t>
                </a:r>
                <a:r>
                  <a:rPr lang="en-US" altLang="zh-CN" dirty="0"/>
                  <a:t>), 1.73 (with set-based rounding, </a:t>
                </a:r>
                <a:r>
                  <a:rPr lang="en-US" altLang="zh-CN" dirty="0">
                    <a:solidFill>
                      <a:schemeClr val="accent4">
                        <a:lumMod val="50000"/>
                      </a:schemeClr>
                    </a:solidFill>
                  </a:rPr>
                  <a:t>[CLLN23]</a:t>
                </a:r>
                <a:r>
                  <a:rPr lang="en-US" altLang="zh-CN" dirty="0"/>
                  <a:t>)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B1ADAA5A-809E-BC3A-CA71-8AC4CC1478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0160"/>
                <a:ext cx="10515600" cy="5577840"/>
              </a:xfrm>
              <a:blipFill>
                <a:blip r:embed="rId3"/>
                <a:stretch>
                  <a:fillRect l="-1043" t="-19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37D5435-235E-A04D-BEA4-B53AD2D6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163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E4593B1-101E-7681-B87C-29080229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Standard </a:t>
            </a:r>
            <a:r>
              <a:rPr lang="en-US" altLang="zh-CN"/>
              <a:t>LP Relaxations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5C1039B-2BBC-736B-6753-8E17DA5466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80160"/>
                <a:ext cx="5129048" cy="5701665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Correlation Clustering:</a:t>
                </a:r>
                <a:br>
                  <a:rPr lang="en-US" altLang="zh-CN" b="1" dirty="0">
                    <a:solidFill>
                      <a:srgbClr val="0070C0"/>
                    </a:solidFill>
                  </a:rPr>
                </a:br>
                <a:br>
                  <a:rPr lang="en-US" altLang="zh-CN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</m:sub>
                            </m:sSub>
                          </m:sub>
                          <m:sup/>
                          <m:e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</m:sub>
                          <m:sup/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</m:sSub>
                          </m:e>
                        </m:nary>
                      </m:e>
                    </m:func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  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𝑗𝑘</m:t>
                        </m:r>
                      </m:sub>
                    </m:sSub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</m:sSub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 ∀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	        </m:t>
                    </m:r>
                    <m:sSub>
                      <m:sSub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        ∀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i="1" dirty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:endParaRPr lang="en-US" altLang="zh-CN" dirty="0"/>
              </a:p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Ideal solution: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in different clusters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if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in the same cluster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65C1039B-2BBC-736B-6753-8E17DA5466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80160"/>
                <a:ext cx="5129048" cy="5701665"/>
              </a:xfrm>
              <a:blipFill>
                <a:blip r:embed="rId3"/>
                <a:stretch>
                  <a:fillRect l="-2140" t="-192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C919C28C-51B2-382E-1134-CA003D052E7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66946" y="1280159"/>
                <a:ext cx="5594131" cy="544131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UMVD:</a:t>
                </a:r>
                <a:br>
                  <a:rPr lang="en-US" altLang="zh-CN" b="1" dirty="0">
                    <a:solidFill>
                      <a:srgbClr val="0070C0"/>
                    </a:solidFill>
                  </a:rPr>
                </a:br>
                <a:br>
                  <a:rPr lang="en-US" altLang="zh-CN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CN" b="0" i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min</m:t>
                        </m:r>
                      </m:fName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  <m:sup/>
                          <m:e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  <m:d>
                                  <m:dPr>
                                    <m:ctrlP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d>
                              </m:sup>
                            </m:sSubSup>
                            <m:r>
                              <a:rPr lang="en-US" altLang="zh-CN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Sup>
                              <m:sSubSupPr>
                                <m:ctrlP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𝑖𝑗</m:t>
                                </m:r>
                              </m:sub>
                              <m:sup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  <m:d>
                                  <m:dPr>
                                    <m:ctrlP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CN" b="0" i="1" smtClean="0">
                                        <a:solidFill>
                                          <a:srgbClr val="C0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d>
                                <m:r>
                                  <a:rPr lang="en-US" altLang="zh-CN" b="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bSup>
                          </m:e>
                        </m:nary>
                      </m:e>
                    </m:func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.  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𝑗𝑘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𝑖𝑘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  ∀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,ℓ</m:t>
                    </m:r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        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,          ∀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,ℓ</m:t>
                    </m:r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	        </m:t>
                    </m:r>
                    <m:sSubSup>
                      <m:sSubSupPr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ℓ</m:t>
                        </m:r>
                      </m:sup>
                    </m:sSubSup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d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,          ∀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CN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,ℓ</m:t>
                    </m:r>
                  </m:oMath>
                </a14:m>
                <a:br>
                  <a:rPr lang="en-US" altLang="zh-CN" i="1" dirty="0">
                    <a:solidFill>
                      <a:srgbClr val="C00000"/>
                    </a:solidFill>
                    <a:latin typeface="Cambria Math" panose="02040503050406030204" pitchFamily="18" charset="0"/>
                  </a:rPr>
                </a:br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&gt;…&gt;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altLang="zh-CN" dirty="0"/>
                  <a:t>: distinct values in the inputs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</m:oMath>
                </a14:m>
                <a:r>
                  <a:rPr lang="en-US" altLang="zh-CN" b="0" dirty="0"/>
                  <a:t>: satisfy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</m:d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</m:oMath>
                </a14:m>
                <a:endParaRPr lang="en-US" altLang="zh-CN" b="0" dirty="0"/>
              </a:p>
            </p:txBody>
          </p:sp>
        </mc:Choice>
        <mc:Fallback xmlns="">
          <p:sp>
            <p:nvSpPr>
              <p:cNvPr id="4" name="内容占位符 2">
                <a:extLst>
                  <a:ext uri="{FF2B5EF4-FFF2-40B4-BE49-F238E27FC236}">
                    <a16:creationId xmlns:a16="http://schemas.microsoft.com/office/drawing/2014/main" id="{C919C28C-51B2-382E-1134-CA003D052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946" y="1280159"/>
                <a:ext cx="5594131" cy="5441316"/>
              </a:xfrm>
              <a:prstGeom prst="rect">
                <a:avLst/>
              </a:prstGeom>
              <a:blipFill>
                <a:blip r:embed="rId4"/>
                <a:stretch>
                  <a:fillRect l="-1963" t="-2016" r="-28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组合 7">
            <a:extLst>
              <a:ext uri="{FF2B5EF4-FFF2-40B4-BE49-F238E27FC236}">
                <a16:creationId xmlns:a16="http://schemas.microsoft.com/office/drawing/2014/main" id="{D34CA191-8AB3-28F2-D82F-6BA238E25500}"/>
              </a:ext>
            </a:extLst>
          </p:cNvPr>
          <p:cNvGrpSpPr/>
          <p:nvPr/>
        </p:nvGrpSpPr>
        <p:grpSpPr>
          <a:xfrm>
            <a:off x="6979213" y="2527516"/>
            <a:ext cx="3969596" cy="2402089"/>
            <a:chOff x="7401038" y="2002707"/>
            <a:chExt cx="3969596" cy="2402089"/>
          </a:xfrm>
        </p:grpSpPr>
        <p:sp>
          <p:nvSpPr>
            <p:cNvPr id="9" name="椭圆 8">
              <a:extLst>
                <a:ext uri="{FF2B5EF4-FFF2-40B4-BE49-F238E27FC236}">
                  <a16:creationId xmlns:a16="http://schemas.microsoft.com/office/drawing/2014/main" id="{FAA6F6C1-5205-49DB-9796-2E356F7F3231}"/>
                </a:ext>
              </a:extLst>
            </p:cNvPr>
            <p:cNvSpPr/>
            <p:nvPr/>
          </p:nvSpPr>
          <p:spPr>
            <a:xfrm>
              <a:off x="9375331" y="2002707"/>
              <a:ext cx="214713" cy="21471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822AB448-EFC7-32E3-8511-99C8AEDC838B}"/>
                </a:ext>
              </a:extLst>
            </p:cNvPr>
            <p:cNvCxnSpPr>
              <a:cxnSpLocks/>
              <a:stCxn id="9" idx="3"/>
              <a:endCxn id="13" idx="7"/>
            </p:cNvCxnSpPr>
            <p:nvPr/>
          </p:nvCxnSpPr>
          <p:spPr>
            <a:xfrm flipH="1">
              <a:off x="8283938" y="2185976"/>
              <a:ext cx="1122837" cy="1133028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箭头连接符 10">
              <a:extLst>
                <a:ext uri="{FF2B5EF4-FFF2-40B4-BE49-F238E27FC236}">
                  <a16:creationId xmlns:a16="http://schemas.microsoft.com/office/drawing/2014/main" id="{7FAC7984-A436-1703-CE9D-194FB310FA72}"/>
                </a:ext>
              </a:extLst>
            </p:cNvPr>
            <p:cNvCxnSpPr>
              <a:cxnSpLocks/>
              <a:stCxn id="9" idx="5"/>
              <a:endCxn id="12" idx="1"/>
            </p:cNvCxnSpPr>
            <p:nvPr/>
          </p:nvCxnSpPr>
          <p:spPr>
            <a:xfrm>
              <a:off x="9558600" y="2185976"/>
              <a:ext cx="816939" cy="777799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0554E720-7A5E-7C6D-6777-64619EE69576}"/>
                </a:ext>
              </a:extLst>
            </p:cNvPr>
            <p:cNvSpPr/>
            <p:nvPr/>
          </p:nvSpPr>
          <p:spPr>
            <a:xfrm>
              <a:off x="10343692" y="2931928"/>
              <a:ext cx="217466" cy="217466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dk1"/>
                </a:solidFill>
              </a:endParaRPr>
            </a:p>
          </p:txBody>
        </p:sp>
        <p:sp>
          <p:nvSpPr>
            <p:cNvPr id="13" name="椭圆 12">
              <a:extLst>
                <a:ext uri="{FF2B5EF4-FFF2-40B4-BE49-F238E27FC236}">
                  <a16:creationId xmlns:a16="http://schemas.microsoft.com/office/drawing/2014/main" id="{9133FFDB-60EC-8D4C-A4B5-8DE9AF12EE39}"/>
                </a:ext>
              </a:extLst>
            </p:cNvPr>
            <p:cNvSpPr/>
            <p:nvPr/>
          </p:nvSpPr>
          <p:spPr>
            <a:xfrm>
              <a:off x="8100659" y="3288193"/>
              <a:ext cx="214725" cy="210393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dk1"/>
                </a:solidFill>
              </a:endParaRPr>
            </a:p>
          </p:txBody>
        </p:sp>
        <p:cxnSp>
          <p:nvCxnSpPr>
            <p:cNvPr id="14" name="直接箭头连接符 13">
              <a:extLst>
                <a:ext uri="{FF2B5EF4-FFF2-40B4-BE49-F238E27FC236}">
                  <a16:creationId xmlns:a16="http://schemas.microsoft.com/office/drawing/2014/main" id="{2F8AA027-4539-10C1-5F61-D52F9765564A}"/>
                </a:ext>
              </a:extLst>
            </p:cNvPr>
            <p:cNvCxnSpPr>
              <a:cxnSpLocks/>
              <a:stCxn id="13" idx="3"/>
              <a:endCxn id="15" idx="7"/>
            </p:cNvCxnSpPr>
            <p:nvPr/>
          </p:nvCxnSpPr>
          <p:spPr>
            <a:xfrm flipH="1">
              <a:off x="7795072" y="3467775"/>
              <a:ext cx="337033" cy="542986"/>
            </a:xfrm>
            <a:prstGeom prst="straightConnector1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FBA14E9D-3279-9548-9B28-160C695B2E36}"/>
                </a:ext>
              </a:extLst>
            </p:cNvPr>
            <p:cNvSpPr/>
            <p:nvPr/>
          </p:nvSpPr>
          <p:spPr>
            <a:xfrm>
              <a:off x="7401038" y="3943156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1</a:t>
              </a:r>
              <a:endParaRPr lang="zh-CN" altLang="en-US" b="1" dirty="0"/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F1A18D34-CCD2-4897-4150-3700B8F1E689}"/>
                </a:ext>
              </a:extLst>
            </p:cNvPr>
            <p:cNvSpPr txBox="1"/>
            <p:nvPr/>
          </p:nvSpPr>
          <p:spPr>
            <a:xfrm>
              <a:off x="8511351" y="2365864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30</a:t>
              </a:r>
              <a:endParaRPr lang="zh-CN" altLang="en-US" dirty="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2171193D-1677-BC09-8841-0C974CB13464}"/>
                </a:ext>
              </a:extLst>
            </p:cNvPr>
            <p:cNvSpPr txBox="1"/>
            <p:nvPr/>
          </p:nvSpPr>
          <p:spPr>
            <a:xfrm>
              <a:off x="8494692" y="348151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15</a:t>
              </a:r>
              <a:endParaRPr lang="zh-CN" altLang="en-US" dirty="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563759E3-8A5A-7B78-6D95-ED773FAC9A71}"/>
                </a:ext>
              </a:extLst>
            </p:cNvPr>
            <p:cNvSpPr txBox="1"/>
            <p:nvPr/>
          </p:nvSpPr>
          <p:spPr>
            <a:xfrm>
              <a:off x="10001333" y="228280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20</a:t>
              </a:r>
              <a:endParaRPr lang="zh-CN" altLang="en-US" dirty="0"/>
            </a:p>
          </p:txBody>
        </p: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498FF59C-DA8C-7E39-7DF4-7DAF67643CF0}"/>
                </a:ext>
              </a:extLst>
            </p:cNvPr>
            <p:cNvCxnSpPr>
              <a:cxnSpLocks/>
              <a:stCxn id="13" idx="5"/>
              <a:endCxn id="20" idx="1"/>
            </p:cNvCxnSpPr>
            <p:nvPr/>
          </p:nvCxnSpPr>
          <p:spPr>
            <a:xfrm>
              <a:off x="8283938" y="3467775"/>
              <a:ext cx="307538" cy="542987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椭圆 19">
              <a:extLst>
                <a:ext uri="{FF2B5EF4-FFF2-40B4-BE49-F238E27FC236}">
                  <a16:creationId xmlns:a16="http://schemas.microsoft.com/office/drawing/2014/main" id="{224BCC0D-9F28-C6DB-BB77-1CFE939B984D}"/>
                </a:ext>
              </a:extLst>
            </p:cNvPr>
            <p:cNvSpPr/>
            <p:nvPr/>
          </p:nvSpPr>
          <p:spPr>
            <a:xfrm>
              <a:off x="8523871" y="3943157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4</a:t>
              </a:r>
              <a:endParaRPr lang="zh-CN" altLang="en-US" b="1" dirty="0"/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E1E209DF-A26C-802E-F227-14B721035C46}"/>
                </a:ext>
              </a:extLst>
            </p:cNvPr>
            <p:cNvSpPr txBox="1"/>
            <p:nvPr/>
          </p:nvSpPr>
          <p:spPr>
            <a:xfrm>
              <a:off x="7493028" y="348151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15</a:t>
              </a:r>
              <a:endParaRPr lang="zh-CN" altLang="en-US" dirty="0"/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8A64BA19-8BBE-34D1-5F63-059998E1B613}"/>
                </a:ext>
              </a:extLst>
            </p:cNvPr>
            <p:cNvCxnSpPr>
              <a:cxnSpLocks/>
              <a:stCxn id="12" idx="3"/>
              <a:endCxn id="23" idx="7"/>
            </p:cNvCxnSpPr>
            <p:nvPr/>
          </p:nvCxnSpPr>
          <p:spPr>
            <a:xfrm flipH="1">
              <a:off x="9910895" y="3117547"/>
              <a:ext cx="464644" cy="893213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椭圆 22">
              <a:extLst>
                <a:ext uri="{FF2B5EF4-FFF2-40B4-BE49-F238E27FC236}">
                  <a16:creationId xmlns:a16="http://schemas.microsoft.com/office/drawing/2014/main" id="{EB7E345C-3711-9DED-2457-1A312C0FBFA9}"/>
                </a:ext>
              </a:extLst>
            </p:cNvPr>
            <p:cNvSpPr/>
            <p:nvPr/>
          </p:nvSpPr>
          <p:spPr>
            <a:xfrm>
              <a:off x="9516861" y="3943155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3</a:t>
              </a:r>
              <a:endParaRPr lang="zh-CN" altLang="en-US" b="1" dirty="0"/>
            </a:p>
          </p:txBody>
        </p:sp>
        <p:sp>
          <p:nvSpPr>
            <p:cNvPr id="24" name="椭圆 23">
              <a:extLst>
                <a:ext uri="{FF2B5EF4-FFF2-40B4-BE49-F238E27FC236}">
                  <a16:creationId xmlns:a16="http://schemas.microsoft.com/office/drawing/2014/main" id="{CB38C7FC-49A3-FA7D-CA8E-672ECD6E256D}"/>
                </a:ext>
              </a:extLst>
            </p:cNvPr>
            <p:cNvSpPr/>
            <p:nvPr/>
          </p:nvSpPr>
          <p:spPr>
            <a:xfrm>
              <a:off x="10908995" y="3943154"/>
              <a:ext cx="461639" cy="461639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 dirty="0"/>
                <a:t>2</a:t>
              </a:r>
              <a:endParaRPr lang="zh-CN" altLang="en-US" b="1" dirty="0"/>
            </a:p>
          </p:txBody>
        </p:sp>
        <p:cxnSp>
          <p:nvCxnSpPr>
            <p:cNvPr id="25" name="直接连接符 24">
              <a:extLst>
                <a:ext uri="{FF2B5EF4-FFF2-40B4-BE49-F238E27FC236}">
                  <a16:creationId xmlns:a16="http://schemas.microsoft.com/office/drawing/2014/main" id="{AC6EBF53-4DA7-CCD4-1E96-42684481C12A}"/>
                </a:ext>
              </a:extLst>
            </p:cNvPr>
            <p:cNvCxnSpPr>
              <a:cxnSpLocks/>
              <a:stCxn id="12" idx="5"/>
              <a:endCxn id="24" idx="1"/>
            </p:cNvCxnSpPr>
            <p:nvPr/>
          </p:nvCxnSpPr>
          <p:spPr>
            <a:xfrm>
              <a:off x="10529311" y="3117547"/>
              <a:ext cx="447289" cy="893212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9E385D48-5E6B-BB41-A1BF-BD31F6D00CC1}"/>
                </a:ext>
              </a:extLst>
            </p:cNvPr>
            <p:cNvSpPr txBox="1"/>
            <p:nvPr/>
          </p:nvSpPr>
          <p:spPr>
            <a:xfrm>
              <a:off x="9696734" y="329685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25</a:t>
              </a:r>
              <a:endParaRPr lang="zh-CN" altLang="en-US" dirty="0"/>
            </a:p>
          </p:txBody>
        </p: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184DCCE5-1C22-2DF5-0237-9DF5BDA32BC4}"/>
                </a:ext>
              </a:extLst>
            </p:cNvPr>
            <p:cNvSpPr txBox="1"/>
            <p:nvPr/>
          </p:nvSpPr>
          <p:spPr>
            <a:xfrm>
              <a:off x="10819653" y="329685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/>
                <a:t>25</a:t>
              </a:r>
              <a:endParaRPr lang="zh-CN" altLang="en-US" dirty="0"/>
            </a:p>
          </p:txBody>
        </p:sp>
      </p:grp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01C426B2-B4F2-9F70-FE2B-4DA04CEC636E}"/>
              </a:ext>
            </a:extLst>
          </p:cNvPr>
          <p:cNvCxnSpPr/>
          <p:nvPr/>
        </p:nvCxnSpPr>
        <p:spPr>
          <a:xfrm>
            <a:off x="6784790" y="4294046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96246B77-AE27-317F-6218-D27F627FCD99}"/>
              </a:ext>
            </a:extLst>
          </p:cNvPr>
          <p:cNvCxnSpPr/>
          <p:nvPr/>
        </p:nvCxnSpPr>
        <p:spPr>
          <a:xfrm>
            <a:off x="6784790" y="3813002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D6171DE7-EEF2-C4FB-B19C-1B6F44896F0E}"/>
              </a:ext>
            </a:extLst>
          </p:cNvPr>
          <p:cNvCxnSpPr/>
          <p:nvPr/>
        </p:nvCxnSpPr>
        <p:spPr>
          <a:xfrm>
            <a:off x="6784790" y="3260005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id="{9C674C0D-5BD6-21DE-ACCB-062176F4AA20}"/>
              </a:ext>
            </a:extLst>
          </p:cNvPr>
          <p:cNvCxnSpPr/>
          <p:nvPr/>
        </p:nvCxnSpPr>
        <p:spPr>
          <a:xfrm>
            <a:off x="6784790" y="2419342"/>
            <a:ext cx="4620491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思想气泡: 云 4">
                <a:extLst>
                  <a:ext uri="{FF2B5EF4-FFF2-40B4-BE49-F238E27FC236}">
                    <a16:creationId xmlns:a16="http://schemas.microsoft.com/office/drawing/2014/main" id="{3D55D110-6707-D1B8-9C42-039A61941CD4}"/>
                  </a:ext>
                </a:extLst>
              </p:cNvPr>
              <p:cNvSpPr/>
              <p:nvPr/>
            </p:nvSpPr>
            <p:spPr>
              <a:xfrm>
                <a:off x="3171030" y="1510898"/>
                <a:ext cx="2883720" cy="1584727"/>
              </a:xfrm>
              <a:prstGeom prst="cloudCallout">
                <a:avLst/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𝒊𝒋</m:t>
                        </m:r>
                      </m:sub>
                    </m:sSub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𝒋𝒌</m:t>
                        </m:r>
                      </m:sub>
                    </m:sSub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zh-CN" b="1" i="0" smtClean="0">
                        <a:latin typeface="Cambria Math" panose="02040503050406030204" pitchFamily="18" charset="0"/>
                      </a:rPr>
                      <m:t>𝐭𝐡𝐞𝐧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altLang="zh-CN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b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𝒊𝒌</m:t>
                        </m:r>
                      </m:sub>
                    </m:sSub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zh-CN" b="1" dirty="0"/>
                  <a:t>.</a:t>
                </a:r>
                <a:endParaRPr lang="zh-CN" altLang="en-US" b="1" dirty="0"/>
              </a:p>
            </p:txBody>
          </p:sp>
        </mc:Choice>
        <mc:Fallback xmlns="">
          <p:sp>
            <p:nvSpPr>
              <p:cNvPr id="5" name="思想气泡: 云 4">
                <a:extLst>
                  <a:ext uri="{FF2B5EF4-FFF2-40B4-BE49-F238E27FC236}">
                    <a16:creationId xmlns:a16="http://schemas.microsoft.com/office/drawing/2014/main" id="{3D55D110-6707-D1B8-9C42-039A61941C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1030" y="1510898"/>
                <a:ext cx="2883720" cy="1584727"/>
              </a:xfrm>
              <a:prstGeom prst="cloudCallou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2">
                <a:extLst>
                  <a:ext uri="{FF2B5EF4-FFF2-40B4-BE49-F238E27FC236}">
                    <a16:creationId xmlns:a16="http://schemas.microsoft.com/office/drawing/2014/main" id="{DF2809C7-6A70-10D2-CE3D-4B111DDB3F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166946" y="1737002"/>
                <a:ext cx="5934596" cy="263815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b="1" dirty="0">
                    <a:solidFill>
                      <a:srgbClr val="0070C0"/>
                    </a:solidFill>
                  </a:rPr>
                  <a:t>Ideal solution: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ℓ</m:t>
                        </m:r>
                      </m:sub>
                    </m:sSub>
                  </m:oMath>
                </a14:m>
                <a:r>
                  <a:rPr lang="zh-CN" altLang="en-US" dirty="0"/>
                  <a:t> </a:t>
                </a:r>
                <a:r>
                  <a:rPr lang="en-US" altLang="zh-CN" dirty="0"/>
                  <a:t>if and only if </a:t>
                </a:r>
                <a:br>
                  <a:rPr lang="en-US" altLang="zh-CN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0     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&lt;ℓ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1     </m:t>
                            </m:r>
                            <m:r>
                              <m:rPr>
                                <m:sty m:val="p"/>
                              </m:rPr>
                              <a:rPr lang="en-US" altLang="zh-CN" b="0" i="0" smtClean="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p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≥ℓ</m:t>
                            </m:r>
                          </m:e>
                        </m:eqAr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CN" b="0" dirty="0"/>
              </a:p>
              <a:p>
                <a:pPr lvl="1"/>
                <a:r>
                  <a:rPr lang="en-US" altLang="zh-CN" dirty="0"/>
                  <a:t>Equivalently, </a:t>
                </a:r>
                <a:br>
                  <a:rPr lang="en-US" altLang="zh-CN" dirty="0"/>
                </a:b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sSup>
                          <m:sSup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p>
                    </m:sSub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−</m:t>
                    </m:r>
                    <m:sSubSup>
                      <m:sSub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  <m:sup>
                        <m:sSup>
                          <m:sSup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     </m:t>
                            </m:r>
                            <m:r>
                              <m:rPr>
                                <m:sty m:val="p"/>
                              </m:rPr>
                              <a:rPr lang="en-US" altLang="zh-CN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p>
                              <m:sSup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ℓ</m:t>
                                </m:r>
                              </m:e>
                              <m:sup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≠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ℓ</m:t>
                            </m:r>
                          </m:e>
                        </m:eqArr>
                      </m:e>
                    </m:d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7" name="内容占位符 2">
                <a:extLst>
                  <a:ext uri="{FF2B5EF4-FFF2-40B4-BE49-F238E27FC236}">
                    <a16:creationId xmlns:a16="http://schemas.microsoft.com/office/drawing/2014/main" id="{DF2809C7-6A70-10D2-CE3D-4B111DDB3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6946" y="1737002"/>
                <a:ext cx="5934596" cy="2638152"/>
              </a:xfrm>
              <a:prstGeom prst="rect">
                <a:avLst/>
              </a:prstGeom>
              <a:blipFill>
                <a:blip r:embed="rId6"/>
                <a:stretch>
                  <a:fillRect l="-1850" t="-55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灯片编号占位符 31">
            <a:extLst>
              <a:ext uri="{FF2B5EF4-FFF2-40B4-BE49-F238E27FC236}">
                <a16:creationId xmlns:a16="http://schemas.microsoft.com/office/drawing/2014/main" id="{13A9B6B1-E062-7B47-8D67-C6660C8C3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2D4F7-ACC6-48F6-8356-60D1D0A8AC19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D4743D95-386E-C081-A6F0-02A9D3DE1227}"/>
              </a:ext>
            </a:extLst>
          </p:cNvPr>
          <p:cNvCxnSpPr/>
          <p:nvPr/>
        </p:nvCxnSpPr>
        <p:spPr>
          <a:xfrm>
            <a:off x="5858107" y="3674203"/>
            <a:ext cx="59473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517B1DA8-7BFC-B987-0F37-5F1637428499}"/>
              </a:ext>
            </a:extLst>
          </p:cNvPr>
          <p:cNvCxnSpPr>
            <a:endCxn id="15" idx="2"/>
          </p:cNvCxnSpPr>
          <p:nvPr/>
        </p:nvCxnSpPr>
        <p:spPr>
          <a:xfrm>
            <a:off x="5538439" y="4190993"/>
            <a:ext cx="1440774" cy="507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矩形 36">
            <a:extLst>
              <a:ext uri="{FF2B5EF4-FFF2-40B4-BE49-F238E27FC236}">
                <a16:creationId xmlns:a16="http://schemas.microsoft.com/office/drawing/2014/main" id="{DCAD797B-C547-4911-03D2-33ECD42DBBA5}"/>
              </a:ext>
            </a:extLst>
          </p:cNvPr>
          <p:cNvSpPr/>
          <p:nvPr/>
        </p:nvSpPr>
        <p:spPr>
          <a:xfrm>
            <a:off x="6979213" y="3902927"/>
            <a:ext cx="2154061" cy="516642"/>
          </a:xfrm>
          <a:prstGeom prst="rect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1269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44166 0.00162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69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9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 uiExpand="1" build="allAtOnce"/>
      <p:bldP spid="5" grpId="0" animBg="1"/>
      <p:bldP spid="5" grpId="1" animBg="1"/>
      <p:bldP spid="7" grpId="0" uiExpand="1" build="p"/>
      <p:bldP spid="37" grpId="0" animBg="1"/>
      <p:bldP spid="37" grpId="1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4746</TotalTime>
  <Words>1591</Words>
  <Application>Microsoft Office PowerPoint</Application>
  <PresentationFormat>宽屏</PresentationFormat>
  <Paragraphs>296</Paragraphs>
  <Slides>19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5" baseType="lpstr">
      <vt:lpstr>Linux Libertine</vt:lpstr>
      <vt:lpstr>等线</vt:lpstr>
      <vt:lpstr>等线 Light</vt:lpstr>
      <vt:lpstr>Arial</vt:lpstr>
      <vt:lpstr>Cambria Math</vt:lpstr>
      <vt:lpstr>Office 主题​​</vt:lpstr>
      <vt:lpstr>Improved Approximations for Ultrametric Violation Distance</vt:lpstr>
      <vt:lpstr>Ultrametrics</vt:lpstr>
      <vt:lpstr>Ultrametrics in Practice</vt:lpstr>
      <vt:lpstr>Ultrametric Violation Distance (UMVD)</vt:lpstr>
      <vt:lpstr>Ultrametric Violation Distance (UMVD)</vt:lpstr>
      <vt:lpstr>Related Works</vt:lpstr>
      <vt:lpstr>Techniques</vt:lpstr>
      <vt:lpstr>Correlation Clustering</vt:lpstr>
      <vt:lpstr>Standard LP Relaxations</vt:lpstr>
      <vt:lpstr>Pivot Algorithms for Correlation Clustering</vt:lpstr>
      <vt:lpstr>Pivot Algorithms for UMVD</vt:lpstr>
      <vt:lpstr>LP-based Pivot Algorithm: Candidate 1</vt:lpstr>
      <vt:lpstr>Triangle-based Analysis - Preliminaries</vt:lpstr>
      <vt:lpstr>Triangle-based Analysis for UMVD</vt:lpstr>
      <vt:lpstr>LP-based Pivot Algorithm: Candidate 2</vt:lpstr>
      <vt:lpstr>Triangle-based Analysis for UMVD (cont’d)</vt:lpstr>
      <vt:lpstr>Triangle-based Analysis for UMVD (cont’d)</vt:lpstr>
      <vt:lpstr>Open Problems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Ruiquan Gao</dc:creator>
  <cp:lastModifiedBy>Ruiquan Gao</cp:lastModifiedBy>
  <cp:revision>185</cp:revision>
  <dcterms:created xsi:type="dcterms:W3CDTF">2023-12-08T00:46:53Z</dcterms:created>
  <dcterms:modified xsi:type="dcterms:W3CDTF">2024-03-10T16:52:36Z</dcterms:modified>
</cp:coreProperties>
</file>