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63" r:id="rId6"/>
    <p:sldId id="277" r:id="rId7"/>
    <p:sldId id="264" r:id="rId8"/>
    <p:sldId id="259" r:id="rId9"/>
    <p:sldId id="260" r:id="rId10"/>
    <p:sldId id="279" r:id="rId11"/>
    <p:sldId id="261" r:id="rId12"/>
    <p:sldId id="262" r:id="rId13"/>
    <p:sldId id="282" r:id="rId14"/>
    <p:sldId id="280" r:id="rId15"/>
    <p:sldId id="271" r:id="rId16"/>
    <p:sldId id="276" r:id="rId17"/>
    <p:sldId id="266" r:id="rId18"/>
    <p:sldId id="267" r:id="rId19"/>
    <p:sldId id="281" r:id="rId20"/>
    <p:sldId id="270" r:id="rId21"/>
    <p:sldId id="269" r:id="rId22"/>
    <p:sldId id="27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472C4"/>
    <a:srgbClr val="36C836"/>
    <a:srgbClr val="ED7D31"/>
    <a:srgbClr val="FFC000"/>
    <a:srgbClr val="B6701C"/>
    <a:srgbClr val="8C1515"/>
    <a:srgbClr val="F6BB00"/>
    <a:srgbClr val="009AB4"/>
    <a:srgbClr val="80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66667" autoAdjust="0"/>
  </p:normalViewPr>
  <p:slideViewPr>
    <p:cSldViewPr snapToGrid="0">
      <p:cViewPr varScale="1">
        <p:scale>
          <a:sx n="65" d="100"/>
          <a:sy n="65" d="100"/>
        </p:scale>
        <p:origin x="4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EDBE-41B0-47FC-9EFB-BD9F3233B533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62143-CEED-4295-8FB4-0F17DABE7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9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4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6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6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7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8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6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56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028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0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6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98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0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38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8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77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1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1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60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89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59EA-469E-4953-CDAB-0FDA08E3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8C151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6F5181-6ABF-319F-1B97-D3D82947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009AB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06404-1E9B-64A6-FD0A-43D6D37A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ADCEE9-2B12-3848-93FA-28696878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6F233C-A50B-A991-AEF5-8DDCC3B8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5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3200DF-EBEF-0330-DE98-EA8C900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20170-4635-F2DB-D20B-FD6D6273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C5AB-3A24-E4B5-9F9F-A0274D88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11761-555E-1522-119C-C95AC2B3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E499D-C982-8EC9-7E98-C4E63659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9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B5C901-FCA4-20E0-4B5E-F48F8F4FF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55A5B5-6BD5-5D19-FA88-E773CDAC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2E5280-6F8B-2F94-1832-9418A123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FC87DA-0328-E579-D5FF-1F9360D1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E61809-CF71-84F9-04F6-B11195C8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DB251-0D0F-B27A-ED4B-6BADD485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b="1" kern="1200" dirty="0">
                <a:solidFill>
                  <a:srgbClr val="8C15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9A84D8-44B3-53A9-AB92-FEA8C0C0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45"/>
            <a:ext cx="10515600" cy="4597545"/>
          </a:xfrm>
        </p:spPr>
        <p:txBody>
          <a:bodyPr>
            <a:normAutofit/>
          </a:bodyPr>
          <a:lstStyle>
            <a:lvl1pPr>
              <a:defRPr lang="zh-CN" altLang="en-US" sz="2800" b="1" kern="1200" dirty="0">
                <a:solidFill>
                  <a:srgbClr val="009AB4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D0FF2F-9733-1050-B32F-864BCAE4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17D59-4DDD-17E3-3724-6CDC1F46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2D7EA-D8CF-EA37-6515-7AED554C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97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A5220-AA50-F50F-42B9-4E1CB7E3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zh-CN" altLang="en-US" sz="6000" b="1" kern="1200" dirty="0">
                <a:solidFill>
                  <a:srgbClr val="8C15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6CE167-CCA7-9374-2584-6119106F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7B8071-C73F-EBCB-2EB4-4B2673C2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FA345D-072A-92F5-C0FD-7F46867B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C8453-F689-DCE0-773B-5AED1A00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568C0-B1A8-A91E-7637-5BD431FA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7BC26-75DD-8AA8-C3D1-C3E6936A2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0A50F5-BEE1-D1C6-3876-26F95EA38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07F5A-A766-CE7C-EA9E-17E0147E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F034C-281A-714C-B5BB-1FD02372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A60780-8A31-0ACD-BDC4-61757900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948D7-BC96-28F2-DF08-8F37C9E8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1E2B44-0B11-072E-6B5D-49888584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BD0A30-6214-73B9-A9DB-C23788468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D93D36-0C93-1D2C-BE92-FF1A19108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C02267-C54D-D701-8881-1D80A296C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CFB6B9-100B-24E5-C6F3-0F8FB961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3AB98A-1573-E4D6-7B27-A978C593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723031-BB44-4519-2F41-27048A98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5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42CA3-CCBE-AE57-97C6-87A4B559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58F4F3-CF0E-29BD-FED8-9E52F062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729DC2-47E6-1725-CFA8-FE7789BB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F70006-7C9A-913B-4124-7BAC8764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9918B6-688C-D870-2810-ED9338F8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E0797A-9B00-E9B4-E2C1-6DEAB354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08ADA6-8399-1748-CDA4-2DDB3C8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BD359-8D9D-FE74-3430-0416635E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7E710-3AC3-E026-122E-70A0FB63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13CCEA-49F6-79F5-8B6F-436DE6978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140F25-1EBD-7CE2-EE3A-56321564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D62B0-A31F-ADFF-412D-C52F43A0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77D44B-993C-F586-D739-213050C8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EEFF6-7C58-3827-2260-6C9C72C8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C04730-E4B2-717F-4FD8-D277478C6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8F0F3E-3394-8C4D-59B0-55067FFE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64F07-2852-73D4-639D-FFB5460D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C2B251-BBFE-B87F-3104-1027E722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71CEA-4685-63BF-10FC-DD12C7E3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5A3AD0-FF3B-8D05-83D7-8AD04A9F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86C709-0294-9447-DDEB-3C055553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3864ED-0A73-D22D-26E7-A59CD6737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FEF0-BE10-4552-98E7-680A4212171D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06D98-8E1D-E058-D9CA-861B6F53C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4B573-3D87-B0AB-54AC-68533D406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10" Type="http://schemas.openxmlformats.org/officeDocument/2006/relationships/image" Target="../media/image37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70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0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10" Type="http://schemas.openxmlformats.org/officeDocument/2006/relationships/image" Target="../media/image50.png"/><Relationship Id="rId9" Type="http://schemas.openxmlformats.org/officeDocument/2006/relationships/image" Target="../media/image49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73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11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eb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9.png"/><Relationship Id="rId7" Type="http://schemas.openxmlformats.org/officeDocument/2006/relationships/image" Target="../media/image7.webp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6.webp"/><Relationship Id="rId5" Type="http://schemas.openxmlformats.org/officeDocument/2006/relationships/image" Target="../media/image5.web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10.webp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9.web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0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110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png"/><Relationship Id="rId20" Type="http://schemas.openxmlformats.org/officeDocument/2006/relationships/image" Target="../media/image30.png"/><Relationship Id="rId1" Type="http://schemas.openxmlformats.org/officeDocument/2006/relationships/tags" Target="../tags/tag3.xml"/><Relationship Id="rId11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Relationship Id="rId1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C542D-D093-B88A-2263-907E145E2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275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Parallel Sampling via Counting</a:t>
            </a:r>
            <a:br>
              <a:rPr lang="en-US" altLang="zh-CN" sz="5400" dirty="0"/>
            </a:b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3BEF9C-9F3D-EFA4-6C52-007613AB2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9287"/>
            <a:ext cx="9144000" cy="2008909"/>
          </a:xfrm>
        </p:spPr>
        <p:txBody>
          <a:bodyPr>
            <a:normAutofit/>
          </a:bodyPr>
          <a:lstStyle/>
          <a:p>
            <a:r>
              <a:rPr lang="en-US" altLang="zh-CN" b="1" dirty="0"/>
              <a:t>Ruiquan Gao</a:t>
            </a:r>
          </a:p>
          <a:p>
            <a:r>
              <a:rPr lang="en-US" altLang="zh-CN" b="1" dirty="0"/>
              <a:t>Stanford University</a:t>
            </a:r>
            <a:br>
              <a:rPr lang="en-US" altLang="zh-CN" b="1" dirty="0"/>
            </a:br>
            <a:endParaRPr lang="en-US" altLang="zh-CN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28CFA4-45EC-9A50-A4C1-92D97B42A391}"/>
              </a:ext>
            </a:extLst>
          </p:cNvPr>
          <p:cNvSpPr txBox="1"/>
          <p:nvPr/>
        </p:nvSpPr>
        <p:spPr>
          <a:xfrm>
            <a:off x="4538939" y="3387978"/>
            <a:ext cx="3114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altLang="zh-CN" b="1" dirty="0"/>
            </a:br>
            <a:r>
              <a:rPr lang="en-US" altLang="zh-CN" sz="1800" dirty="0">
                <a:solidFill>
                  <a:schemeClr val="tx1"/>
                </a:solidFill>
              </a:rPr>
              <a:t>based on joint work with </a:t>
            </a:r>
          </a:p>
          <a:p>
            <a:pPr algn="ctr"/>
            <a:endParaRPr lang="en-US" altLang="zh-CN" dirty="0"/>
          </a:p>
          <a:p>
            <a:pPr algn="ctr"/>
            <a:endParaRPr lang="en-US" altLang="zh-CN" sz="1800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en-US" altLang="zh-CN" sz="18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pic>
        <p:nvPicPr>
          <p:cNvPr id="1026" name="Picture 2" descr="Portrait">
            <a:extLst>
              <a:ext uri="{FF2B5EF4-FFF2-40B4-BE49-F238E27FC236}">
                <a16:creationId xmlns:a16="http://schemas.microsoft.com/office/drawing/2014/main" id="{C72C3ECB-8D08-04C3-B006-B91EF41C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45" y="3905664"/>
            <a:ext cx="1530061" cy="1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C1CF5F-6C62-A2AC-25C3-31FB5AF1B2D0}"/>
              </a:ext>
            </a:extLst>
          </p:cNvPr>
          <p:cNvSpPr txBox="1"/>
          <p:nvPr/>
        </p:nvSpPr>
        <p:spPr>
          <a:xfrm>
            <a:off x="4266845" y="594349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Nima </a:t>
            </a:r>
            <a:r>
              <a:rPr lang="en-US" altLang="zh-CN" dirty="0" err="1"/>
              <a:t>Anari</a:t>
            </a:r>
            <a:r>
              <a:rPr lang="en-US" altLang="zh-CN" dirty="0"/>
              <a:t>              </a:t>
            </a:r>
            <a:r>
              <a:rPr lang="en-US" altLang="zh-CN" dirty="0" err="1"/>
              <a:t>Aviad</a:t>
            </a:r>
            <a:r>
              <a:rPr lang="en-US" altLang="zh-CN" dirty="0"/>
              <a:t> Rubinstein</a:t>
            </a:r>
            <a:endParaRPr lang="zh-CN" altLang="en-US" dirty="0"/>
          </a:p>
        </p:txBody>
      </p:sp>
      <p:pic>
        <p:nvPicPr>
          <p:cNvPr id="7" name="Picture 2" descr="Stanford Logo - Foundation for a College Education">
            <a:extLst>
              <a:ext uri="{FF2B5EF4-FFF2-40B4-BE49-F238E27FC236}">
                <a16:creationId xmlns:a16="http://schemas.microsoft.com/office/drawing/2014/main" id="{AB1600E4-A94A-367D-34A5-549D217A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143" y="5976938"/>
            <a:ext cx="2013857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EEB2991-A653-4A98-430B-78D0B53673DA}"/>
              </a:ext>
            </a:extLst>
          </p:cNvPr>
          <p:cNvSpPr txBox="1"/>
          <p:nvPr/>
        </p:nvSpPr>
        <p:spPr>
          <a:xfrm>
            <a:off x="4266845" y="6417469"/>
            <a:ext cx="412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(many parts of the slide credited to Nima </a:t>
            </a:r>
            <a:r>
              <a:rPr lang="en-US" altLang="zh-CN" sz="1400" dirty="0" err="1"/>
              <a:t>Anari</a:t>
            </a:r>
            <a:r>
              <a:rPr lang="en-US" altLang="zh-CN" sz="1400" dirty="0"/>
              <a:t>)</a:t>
            </a:r>
            <a:endParaRPr lang="zh-CN" altLang="en-US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1CE65C-4927-7923-FF99-8C6FE13B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8" y="4095248"/>
            <a:ext cx="1729250" cy="17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0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9B3408F-C202-BAB7-8996-ED0A6A93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Attempt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BAA8A76-ACDD-840A-5926-8D1E9D240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4"/>
                <a:ext cx="10515600" cy="54748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Goal: sample from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BAA8A76-ACDD-840A-5926-8D1E9D240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4"/>
                <a:ext cx="10515600" cy="5474855"/>
              </a:xfrm>
              <a:blipFill>
                <a:blip r:embed="rId5"/>
                <a:stretch>
                  <a:fillRect l="-1043" t="-1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2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9B3408F-C202-BAB7-8996-ED0A6A93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Attempt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BAA8A76-ACDD-840A-5926-8D1E9D240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4"/>
                <a:ext cx="10515600" cy="54748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Goal: sample from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Algorithm:</a:t>
                </a:r>
              </a:p>
              <a:p>
                <a:pPr lvl="1"/>
                <a:r>
                  <a:rPr lang="en-US" altLang="zh-CN" sz="2400" dirty="0"/>
                  <a:t>Randomly shuffle the coordinates</a:t>
                </a:r>
              </a:p>
              <a:p>
                <a:pPr lvl="1"/>
                <a:r>
                  <a:rPr lang="en-US" altLang="zh-CN" sz="2400" dirty="0"/>
                  <a:t>Fix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/>
                  <a:t> respectively</a:t>
                </a:r>
              </a:p>
              <a:p>
                <a:pPr lvl="1"/>
                <a:r>
                  <a:rPr lang="en-US" altLang="zh-CN" sz="2400" dirty="0"/>
                  <a:t>On each round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000" dirty="0"/>
                  <a:t>Terminate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800" dirty="0"/>
                  <a:t>Terminate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acc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/>
                  <a:t>rounds</a:t>
                </a:r>
              </a:p>
              <a:p>
                <a:pPr lvl="1"/>
                <a:r>
                  <a:rPr lang="en-US" altLang="zh-CN" dirty="0"/>
                  <a:t>Incorrect conditioning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Incorrect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0BAA8A76-ACDD-840A-5926-8D1E9D240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4"/>
                <a:ext cx="10515600" cy="5474855"/>
              </a:xfrm>
              <a:blipFill>
                <a:blip r:embed="rId4"/>
                <a:stretch>
                  <a:fillRect l="-1043" t="-1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9333FD73-14F9-3B96-9008-E682F111D6EF}"/>
              </a:ext>
            </a:extLst>
          </p:cNvPr>
          <p:cNvGrpSpPr/>
          <p:nvPr/>
        </p:nvGrpSpPr>
        <p:grpSpPr>
          <a:xfrm>
            <a:off x="6799587" y="1640338"/>
            <a:ext cx="4771202" cy="495171"/>
            <a:chOff x="6799587" y="1170438"/>
            <a:chExt cx="4771202" cy="4951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CDBEA37-0A1A-6C90-6834-308368676AA6}"/>
                </a:ext>
              </a:extLst>
            </p:cNvPr>
            <p:cNvGrpSpPr/>
            <p:nvPr/>
          </p:nvGrpSpPr>
          <p:grpSpPr>
            <a:xfrm>
              <a:off x="7126302" y="1170438"/>
              <a:ext cx="4444487" cy="495171"/>
              <a:chOff x="6785898" y="986673"/>
              <a:chExt cx="4444487" cy="495171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FE6803E-6825-8237-5AAB-949F82FE8C4F}"/>
                  </a:ext>
                </a:extLst>
              </p:cNvPr>
              <p:cNvSpPr/>
              <p:nvPr/>
            </p:nvSpPr>
            <p:spPr>
              <a:xfrm>
                <a:off x="8267416" y="986673"/>
                <a:ext cx="493900" cy="493900"/>
              </a:xfrm>
              <a:prstGeom prst="rect">
                <a:avLst/>
              </a:prstGeom>
              <a:solidFill>
                <a:srgbClr val="009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0B7BB68-A8BF-A84B-7C7E-37A37BC5EA01}"/>
                  </a:ext>
                </a:extLst>
              </p:cNvPr>
              <p:cNvSpPr/>
              <p:nvPr/>
            </p:nvSpPr>
            <p:spPr>
              <a:xfrm>
                <a:off x="8761316" y="986673"/>
                <a:ext cx="493900" cy="4939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ACBF80A-7BC1-9C7F-B04B-E7A48CE12B69}"/>
                  </a:ext>
                </a:extLst>
              </p:cNvPr>
              <p:cNvSpPr/>
              <p:nvPr/>
            </p:nvSpPr>
            <p:spPr>
              <a:xfrm>
                <a:off x="9255034" y="987944"/>
                <a:ext cx="493900" cy="4939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A0784C3-3563-26A0-21DF-DB8FD86D68A1}"/>
                  </a:ext>
                </a:extLst>
              </p:cNvPr>
              <p:cNvSpPr/>
              <p:nvPr/>
            </p:nvSpPr>
            <p:spPr>
              <a:xfrm>
                <a:off x="9748867" y="987944"/>
                <a:ext cx="493900" cy="4939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2A2DC2A-FEE6-A623-ACB2-7959312BC488}"/>
                  </a:ext>
                </a:extLst>
              </p:cNvPr>
              <p:cNvSpPr/>
              <p:nvPr/>
            </p:nvSpPr>
            <p:spPr>
              <a:xfrm>
                <a:off x="10242767" y="987944"/>
                <a:ext cx="493900" cy="4939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EA90537-ACBF-E397-A7F5-372B6D378729}"/>
                  </a:ext>
                </a:extLst>
              </p:cNvPr>
              <p:cNvSpPr/>
              <p:nvPr/>
            </p:nvSpPr>
            <p:spPr>
              <a:xfrm>
                <a:off x="10736485" y="987151"/>
                <a:ext cx="493900" cy="4939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E3BEAA1-BE55-300B-52EB-CA22607F199E}"/>
                  </a:ext>
                </a:extLst>
              </p:cNvPr>
              <p:cNvSpPr/>
              <p:nvPr/>
            </p:nvSpPr>
            <p:spPr>
              <a:xfrm>
                <a:off x="6785898" y="987944"/>
                <a:ext cx="493900" cy="493900"/>
              </a:xfrm>
              <a:prstGeom prst="rect">
                <a:avLst/>
              </a:prstGeom>
              <a:solidFill>
                <a:srgbClr val="009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DA99721-5A3A-BFB0-E62E-6AFD6A69C8C1}"/>
                  </a:ext>
                </a:extLst>
              </p:cNvPr>
              <p:cNvSpPr/>
              <p:nvPr/>
            </p:nvSpPr>
            <p:spPr>
              <a:xfrm>
                <a:off x="7279798" y="987944"/>
                <a:ext cx="493900" cy="493900"/>
              </a:xfrm>
              <a:prstGeom prst="rect">
                <a:avLst/>
              </a:prstGeom>
              <a:solidFill>
                <a:srgbClr val="009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606AFBC-DC09-B2B9-95E1-D6C4DB8B9033}"/>
                  </a:ext>
                </a:extLst>
              </p:cNvPr>
              <p:cNvSpPr/>
              <p:nvPr/>
            </p:nvSpPr>
            <p:spPr>
              <a:xfrm>
                <a:off x="7773516" y="987151"/>
                <a:ext cx="493900" cy="493900"/>
              </a:xfrm>
              <a:prstGeom prst="rect">
                <a:avLst/>
              </a:prstGeom>
              <a:solidFill>
                <a:srgbClr val="009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382EB39-5FD8-3720-1769-FBA261574A3B}"/>
                    </a:ext>
                  </a:extLst>
                </p:cNvPr>
                <p:cNvSpPr txBox="1"/>
                <p:nvPr/>
              </p:nvSpPr>
              <p:spPr>
                <a:xfrm>
                  <a:off x="6799587" y="1278888"/>
                  <a:ext cx="1595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382EB39-5FD8-3720-1769-FBA261574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587" y="1278888"/>
                  <a:ext cx="15953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926" r="-22222" b="-44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CE88924-D48A-7091-6739-F5C3D77E5FCD}"/>
              </a:ext>
            </a:extLst>
          </p:cNvPr>
          <p:cNvGrpSpPr/>
          <p:nvPr/>
        </p:nvGrpSpPr>
        <p:grpSpPr>
          <a:xfrm>
            <a:off x="6575498" y="2314600"/>
            <a:ext cx="4995291" cy="495171"/>
            <a:chOff x="6473898" y="1613268"/>
            <a:chExt cx="4995291" cy="49517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CF4C309-DFC2-B203-BC5B-9D251E1D7DE7}"/>
                </a:ext>
              </a:extLst>
            </p:cNvPr>
            <p:cNvSpPr/>
            <p:nvPr/>
          </p:nvSpPr>
          <p:spPr>
            <a:xfrm>
              <a:off x="8506220" y="1613268"/>
              <a:ext cx="493900" cy="493900"/>
            </a:xfrm>
            <a:prstGeom prst="rect">
              <a:avLst/>
            </a:prstGeom>
            <a:solidFill>
              <a:srgbClr val="009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3C3EACC-64A6-637B-68CD-1C4E65F2059C}"/>
                </a:ext>
              </a:extLst>
            </p:cNvPr>
            <p:cNvSpPr/>
            <p:nvPr/>
          </p:nvSpPr>
          <p:spPr>
            <a:xfrm>
              <a:off x="9000120" y="1613268"/>
              <a:ext cx="493900" cy="49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908874D-A4C7-E308-5231-96519B6EF996}"/>
                </a:ext>
              </a:extLst>
            </p:cNvPr>
            <p:cNvSpPr/>
            <p:nvPr/>
          </p:nvSpPr>
          <p:spPr>
            <a:xfrm>
              <a:off x="9493838" y="1614539"/>
              <a:ext cx="493900" cy="493900"/>
            </a:xfrm>
            <a:prstGeom prst="rect">
              <a:avLst/>
            </a:prstGeom>
            <a:pattFill prst="wdUpDiag">
              <a:fgClr>
                <a:srgbClr val="009AB4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549F8AC-9D07-FAAD-BA88-BBB4A026948C}"/>
                </a:ext>
              </a:extLst>
            </p:cNvPr>
            <p:cNvSpPr/>
            <p:nvPr/>
          </p:nvSpPr>
          <p:spPr>
            <a:xfrm>
              <a:off x="9987671" y="1614539"/>
              <a:ext cx="493900" cy="49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E8157AA-DAF2-48FF-DB9D-FBF2EB7125BE}"/>
                </a:ext>
              </a:extLst>
            </p:cNvPr>
            <p:cNvSpPr/>
            <p:nvPr/>
          </p:nvSpPr>
          <p:spPr>
            <a:xfrm>
              <a:off x="10481571" y="1614539"/>
              <a:ext cx="493900" cy="49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D7BFEAD-B210-D4C7-E747-25EC670ECA0C}"/>
                </a:ext>
              </a:extLst>
            </p:cNvPr>
            <p:cNvSpPr/>
            <p:nvPr/>
          </p:nvSpPr>
          <p:spPr>
            <a:xfrm>
              <a:off x="10975289" y="1613746"/>
              <a:ext cx="493900" cy="49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4356485-3A4C-9F3D-BFA5-0DAA38211589}"/>
                </a:ext>
              </a:extLst>
            </p:cNvPr>
            <p:cNvSpPr/>
            <p:nvPr/>
          </p:nvSpPr>
          <p:spPr>
            <a:xfrm>
              <a:off x="7024702" y="1614539"/>
              <a:ext cx="493900" cy="493900"/>
            </a:xfrm>
            <a:prstGeom prst="rect">
              <a:avLst/>
            </a:prstGeom>
            <a:solidFill>
              <a:srgbClr val="009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345172C-47A6-9437-2A67-207C86F805E7}"/>
                </a:ext>
              </a:extLst>
            </p:cNvPr>
            <p:cNvSpPr/>
            <p:nvPr/>
          </p:nvSpPr>
          <p:spPr>
            <a:xfrm>
              <a:off x="7518602" y="1614539"/>
              <a:ext cx="493900" cy="493900"/>
            </a:xfrm>
            <a:prstGeom prst="rect">
              <a:avLst/>
            </a:prstGeom>
            <a:solidFill>
              <a:srgbClr val="009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DC8A59C-1AD5-EFD8-3C2E-4CF59A09F111}"/>
                </a:ext>
              </a:extLst>
            </p:cNvPr>
            <p:cNvSpPr/>
            <p:nvPr/>
          </p:nvSpPr>
          <p:spPr>
            <a:xfrm>
              <a:off x="8012320" y="1613746"/>
              <a:ext cx="493900" cy="493900"/>
            </a:xfrm>
            <a:prstGeom prst="rect">
              <a:avLst/>
            </a:prstGeom>
            <a:solidFill>
              <a:srgbClr val="009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D1DB0B9-9A02-E196-D6C8-154E5B340BA5}"/>
                </a:ext>
              </a:extLst>
            </p:cNvPr>
            <p:cNvSpPr/>
            <p:nvPr/>
          </p:nvSpPr>
          <p:spPr>
            <a:xfrm>
              <a:off x="8999962" y="1613268"/>
              <a:ext cx="493900" cy="493900"/>
            </a:xfrm>
            <a:prstGeom prst="rect">
              <a:avLst/>
            </a:prstGeom>
            <a:solidFill>
              <a:srgbClr val="009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2EB9870-1D2E-EBB3-CD9F-C39E2D3A354A}"/>
                    </a:ext>
                  </a:extLst>
                </p:cNvPr>
                <p:cNvSpPr txBox="1"/>
                <p:nvPr/>
              </p:nvSpPr>
              <p:spPr>
                <a:xfrm>
                  <a:off x="6473898" y="1721718"/>
                  <a:ext cx="563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12EB9870-1D2E-EBB3-CD9F-C39E2D3A3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898" y="1721718"/>
                  <a:ext cx="56348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696" r="-8696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C340E65A-A860-46BA-BB79-88FD95B9BDF8}"/>
              </a:ext>
            </a:extLst>
          </p:cNvPr>
          <p:cNvCxnSpPr>
            <a:cxnSpLocks/>
          </p:cNvCxnSpPr>
          <p:nvPr/>
        </p:nvCxnSpPr>
        <p:spPr>
          <a:xfrm>
            <a:off x="11748589" y="1887766"/>
            <a:ext cx="12700" cy="674262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B204173-FF79-8D6A-D8A6-5CC8D2D5645F}"/>
              </a:ext>
            </a:extLst>
          </p:cNvPr>
          <p:cNvGrpSpPr/>
          <p:nvPr/>
        </p:nvGrpSpPr>
        <p:grpSpPr>
          <a:xfrm>
            <a:off x="2529428" y="3949773"/>
            <a:ext cx="6821424" cy="1160618"/>
            <a:chOff x="4398264" y="190907"/>
            <a:chExt cx="6821424" cy="1160618"/>
          </a:xfrm>
        </p:grpSpPr>
        <p:sp>
          <p:nvSpPr>
            <p:cNvPr id="19" name="流程图: 可选过程 18">
              <a:extLst>
                <a:ext uri="{FF2B5EF4-FFF2-40B4-BE49-F238E27FC236}">
                  <a16:creationId xmlns:a16="http://schemas.microsoft.com/office/drawing/2014/main" id="{E3186D0D-6ACD-B9CB-88F3-297D3A2D1FFE}"/>
                </a:ext>
              </a:extLst>
            </p:cNvPr>
            <p:cNvSpPr/>
            <p:nvPr/>
          </p:nvSpPr>
          <p:spPr>
            <a:xfrm>
              <a:off x="4398264" y="190907"/>
              <a:ext cx="6821424" cy="1160618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04AE982-AAE1-77DC-8927-6B2107A13D74}"/>
                    </a:ext>
                  </a:extLst>
                </p:cNvPr>
                <p:cNvSpPr txBox="1"/>
                <p:nvPr/>
              </p:nvSpPr>
              <p:spPr>
                <a:xfrm>
                  <a:off x="4521526" y="291970"/>
                  <a:ext cx="6691252" cy="8312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/>
                    <a:t>We want to compute: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0,1}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altLang="zh-CN" sz="2400" dirty="0" err="1"/>
                    <a:t>s.t.</a:t>
                  </a:r>
                  <a:endParaRPr lang="en-US" altLang="zh-CN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𝑆𝑎𝑚𝑝𝑙𝑒𝑟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04AE982-AAE1-77DC-8927-6B2107A13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526" y="291970"/>
                  <a:ext cx="6691252" cy="831253"/>
                </a:xfrm>
                <a:prstGeom prst="rect">
                  <a:avLst/>
                </a:prstGeom>
                <a:blipFill>
                  <a:blip r:embed="rId9"/>
                  <a:stretch>
                    <a:fillRect l="-1459" t="-5109" b="-87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7FC620D9-9F88-C640-87BE-DA0CDF427E40}"/>
              </a:ext>
            </a:extLst>
          </p:cNvPr>
          <p:cNvSpPr/>
          <p:nvPr/>
        </p:nvSpPr>
        <p:spPr>
          <a:xfrm>
            <a:off x="10089089" y="2314600"/>
            <a:ext cx="493900" cy="493900"/>
          </a:xfrm>
          <a:prstGeom prst="rect">
            <a:avLst/>
          </a:prstGeom>
          <a:pattFill prst="wdUpDiag">
            <a:fgClr>
              <a:srgbClr val="009AB4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流程图: 可选过程 32">
                <a:extLst>
                  <a:ext uri="{FF2B5EF4-FFF2-40B4-BE49-F238E27FC236}">
                    <a16:creationId xmlns:a16="http://schemas.microsoft.com/office/drawing/2014/main" id="{693FF897-5D9C-4F60-7EB9-68D41F1F1D19}"/>
                  </a:ext>
                </a:extLst>
              </p:cNvPr>
              <p:cNvSpPr/>
              <p:nvPr/>
            </p:nvSpPr>
            <p:spPr>
              <a:xfrm>
                <a:off x="9691750" y="5926688"/>
                <a:ext cx="2500250" cy="927193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Sampler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𝐵𝑒𝑟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流程图: 可选过程 32">
                <a:extLst>
                  <a:ext uri="{FF2B5EF4-FFF2-40B4-BE49-F238E27FC236}">
                    <a16:creationId xmlns:a16="http://schemas.microsoft.com/office/drawing/2014/main" id="{693FF897-5D9C-4F60-7EB9-68D41F1F1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750" y="5926688"/>
                <a:ext cx="2500250" cy="927193"/>
              </a:xfrm>
              <a:prstGeom prst="flowChartAlternateProcess">
                <a:avLst/>
              </a:prstGeom>
              <a:blipFill>
                <a:blip r:embed="rId10"/>
                <a:stretch>
                  <a:fillRect t="-1948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右大括号 34">
            <a:extLst>
              <a:ext uri="{FF2B5EF4-FFF2-40B4-BE49-F238E27FC236}">
                <a16:creationId xmlns:a16="http://schemas.microsoft.com/office/drawing/2014/main" id="{3314F65D-7462-DD6D-64EB-15C822AAF1C3}"/>
              </a:ext>
            </a:extLst>
          </p:cNvPr>
          <p:cNvSpPr/>
          <p:nvPr/>
        </p:nvSpPr>
        <p:spPr>
          <a:xfrm rot="10800000">
            <a:off x="1625193" y="3890287"/>
            <a:ext cx="173150" cy="730516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8764AF3-89F8-D0C5-495B-B8CDD3157C05}"/>
              </a:ext>
            </a:extLst>
          </p:cNvPr>
          <p:cNvSpPr txBox="1"/>
          <p:nvPr/>
        </p:nvSpPr>
        <p:spPr>
          <a:xfrm>
            <a:off x="0" y="4023666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new samples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右大括号 37">
            <a:extLst>
              <a:ext uri="{FF2B5EF4-FFF2-40B4-BE49-F238E27FC236}">
                <a16:creationId xmlns:a16="http://schemas.microsoft.com/office/drawing/2014/main" id="{F910C3BF-3E35-A40C-29E9-3D76B992BE4C}"/>
              </a:ext>
            </a:extLst>
          </p:cNvPr>
          <p:cNvSpPr/>
          <p:nvPr/>
        </p:nvSpPr>
        <p:spPr>
          <a:xfrm rot="10800000">
            <a:off x="1616903" y="4687020"/>
            <a:ext cx="173150" cy="985360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1C5B168-2D63-E48F-A14A-9DE9504A3CE7}"/>
              </a:ext>
            </a:extLst>
          </p:cNvPr>
          <p:cNvSpPr txBox="1"/>
          <p:nvPr/>
        </p:nvSpPr>
        <p:spPr>
          <a:xfrm>
            <a:off x="116235" y="4930000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verification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1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013 0.274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3" grpId="0" animBg="1"/>
      <p:bldP spid="35" grpId="0" animBg="1"/>
      <p:bldP spid="37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23CAD-6AE0-7D09-AB29-A155F1449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Goal: sample from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Algorithm:</a:t>
                </a:r>
              </a:p>
              <a:p>
                <a:pPr lvl="1"/>
                <a:r>
                  <a:rPr lang="en-US" altLang="zh-CN" sz="2400" dirty="0"/>
                  <a:t>Randomly shuffle the coordinates</a:t>
                </a:r>
              </a:p>
              <a:p>
                <a:pPr lvl="1"/>
                <a:r>
                  <a:rPr lang="en-US" altLang="zh-CN" sz="2400" dirty="0"/>
                  <a:t>Fix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respectively</a:t>
                </a:r>
              </a:p>
              <a:p>
                <a:pPr lvl="1"/>
                <a:r>
                  <a:rPr lang="en-US" altLang="zh-CN" sz="2400" dirty="0"/>
                  <a:t>On each round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000" dirty="0"/>
                  <a:t>Terminate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23CAD-6AE0-7D09-AB29-A155F1449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  <a:blipFill>
                <a:blip r:embed="rId6"/>
                <a:stretch>
                  <a:fillRect l="-1043" t="-2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F2A1768B-EF2A-96F2-CB2F-A75983D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Attempt 2 – Our algorithm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C142F9-D2F7-324D-ADAF-AF50A2428587}"/>
              </a:ext>
            </a:extLst>
          </p:cNvPr>
          <p:cNvSpPr/>
          <p:nvPr/>
        </p:nvSpPr>
        <p:spPr>
          <a:xfrm>
            <a:off x="1999281" y="3749043"/>
            <a:ext cx="3680848" cy="42454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67DF1B9-6127-937E-2A1C-818A2D1C58E5}"/>
              </a:ext>
            </a:extLst>
          </p:cNvPr>
          <p:cNvCxnSpPr>
            <a:stCxn id="11" idx="3"/>
          </p:cNvCxnSpPr>
          <p:nvPr/>
        </p:nvCxnSpPr>
        <p:spPr>
          <a:xfrm>
            <a:off x="5680129" y="3961314"/>
            <a:ext cx="953146" cy="6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4EA6C-08EE-F9C1-EAFE-4FF99FF6DD2B}"/>
                  </a:ext>
                </a:extLst>
              </p:cNvPr>
              <p:cNvSpPr txBox="1"/>
              <p:nvPr/>
            </p:nvSpPr>
            <p:spPr>
              <a:xfrm>
                <a:off x="6633275" y="3701321"/>
                <a:ext cx="5162453" cy="15610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len(the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longest correct prefix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Sup>
                              <m:sSub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4EA6C-08EE-F9C1-EAFE-4FF99FF6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5" y="3701321"/>
                <a:ext cx="5162453" cy="1561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括号 15">
            <a:extLst>
              <a:ext uri="{FF2B5EF4-FFF2-40B4-BE49-F238E27FC236}">
                <a16:creationId xmlns:a16="http://schemas.microsoft.com/office/drawing/2014/main" id="{6830FED2-3232-5F11-3612-190D32372726}"/>
              </a:ext>
            </a:extLst>
          </p:cNvPr>
          <p:cNvSpPr/>
          <p:nvPr/>
        </p:nvSpPr>
        <p:spPr>
          <a:xfrm rot="10800000">
            <a:off x="1625193" y="3890287"/>
            <a:ext cx="173150" cy="730516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E84ED3-6298-51D9-C725-BF47881E162F}"/>
              </a:ext>
            </a:extLst>
          </p:cNvPr>
          <p:cNvSpPr txBox="1"/>
          <p:nvPr/>
        </p:nvSpPr>
        <p:spPr>
          <a:xfrm>
            <a:off x="0" y="4023666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new samples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右大括号 17">
            <a:extLst>
              <a:ext uri="{FF2B5EF4-FFF2-40B4-BE49-F238E27FC236}">
                <a16:creationId xmlns:a16="http://schemas.microsoft.com/office/drawing/2014/main" id="{EAE9B0D8-54E8-C92C-329E-7171FE62B2E3}"/>
              </a:ext>
            </a:extLst>
          </p:cNvPr>
          <p:cNvSpPr/>
          <p:nvPr/>
        </p:nvSpPr>
        <p:spPr>
          <a:xfrm rot="10800000">
            <a:off x="1616903" y="4687020"/>
            <a:ext cx="173150" cy="985360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4B56B59-7330-9917-3B80-D37BC5517E93}"/>
              </a:ext>
            </a:extLst>
          </p:cNvPr>
          <p:cNvSpPr txBox="1"/>
          <p:nvPr/>
        </p:nvSpPr>
        <p:spPr>
          <a:xfrm>
            <a:off x="116235" y="4930000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verification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B41A98-D83E-A10F-4639-46A7145B7E16}"/>
              </a:ext>
            </a:extLst>
          </p:cNvPr>
          <p:cNvGrpSpPr/>
          <p:nvPr/>
        </p:nvGrpSpPr>
        <p:grpSpPr>
          <a:xfrm>
            <a:off x="2529428" y="5690084"/>
            <a:ext cx="6821424" cy="1160618"/>
            <a:chOff x="4398264" y="190907"/>
            <a:chExt cx="6821424" cy="1160618"/>
          </a:xfrm>
        </p:grpSpPr>
        <p:sp>
          <p:nvSpPr>
            <p:cNvPr id="8" name="流程图: 可选过程 7">
              <a:extLst>
                <a:ext uri="{FF2B5EF4-FFF2-40B4-BE49-F238E27FC236}">
                  <a16:creationId xmlns:a16="http://schemas.microsoft.com/office/drawing/2014/main" id="{89576FA9-57CF-A4FE-9FF9-48268305F835}"/>
                </a:ext>
              </a:extLst>
            </p:cNvPr>
            <p:cNvSpPr/>
            <p:nvPr/>
          </p:nvSpPr>
          <p:spPr>
            <a:xfrm>
              <a:off x="4398264" y="190907"/>
              <a:ext cx="6821424" cy="1160618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EB0F9DA-4765-5A5B-FF30-F0456C4256C3}"/>
                    </a:ext>
                  </a:extLst>
                </p:cNvPr>
                <p:cNvSpPr txBox="1"/>
                <p:nvPr/>
              </p:nvSpPr>
              <p:spPr>
                <a:xfrm>
                  <a:off x="4521526" y="291970"/>
                  <a:ext cx="6691252" cy="8312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/>
                    <a:t>We want to compute: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0,1}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altLang="zh-CN" sz="2400" dirty="0" err="1"/>
                    <a:t>s.t.</a:t>
                  </a:r>
                  <a:endParaRPr lang="en-US" altLang="zh-CN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𝑆𝑎𝑚𝑝𝑙𝑒𝑟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04AE982-AAE1-77DC-8927-6B2107A13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526" y="291970"/>
                  <a:ext cx="6691252" cy="831253"/>
                </a:xfrm>
                <a:prstGeom prst="rect">
                  <a:avLst/>
                </a:prstGeom>
                <a:blipFill>
                  <a:blip r:embed="rId9"/>
                  <a:stretch>
                    <a:fillRect l="-1459" t="-5109" b="-87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488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23CAD-6AE0-7D09-AB29-A155F1449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Goal: sample from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zh-CN" sz="280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Algorithm:</a:t>
                </a:r>
              </a:p>
              <a:p>
                <a:pPr lvl="1"/>
                <a:r>
                  <a:rPr lang="en-US" altLang="zh-CN" sz="2400" dirty="0"/>
                  <a:t>Randomly shuffle the coordinates</a:t>
                </a:r>
              </a:p>
              <a:p>
                <a:pPr lvl="1"/>
                <a:r>
                  <a:rPr lang="en-US" altLang="zh-CN" sz="2400" dirty="0"/>
                  <a:t>Fix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respectively</a:t>
                </a:r>
              </a:p>
              <a:p>
                <a:pPr lvl="1"/>
                <a:r>
                  <a:rPr lang="en-US" altLang="zh-CN" sz="2400" dirty="0"/>
                  <a:t>On each round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𝑆𝑎𝑚𝑝𝑙𝑒𝑟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2000" dirty="0"/>
                  <a:t>Terminate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F23CAD-6AE0-7D09-AB29-A155F1449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  <a:blipFill>
                <a:blip r:embed="rId4"/>
                <a:stretch>
                  <a:fillRect l="-1043" t="-2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4F37FC3E-37C2-2F98-62F3-34B90D832A61}"/>
              </a:ext>
            </a:extLst>
          </p:cNvPr>
          <p:cNvSpPr/>
          <p:nvPr/>
        </p:nvSpPr>
        <p:spPr>
          <a:xfrm>
            <a:off x="3194126" y="4552353"/>
            <a:ext cx="3383835" cy="4245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Trained large neural networks</a:t>
            </a:r>
            <a:endParaRPr lang="zh-CN" altLang="en-US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2A1768B-EF2A-96F2-CB2F-A75983D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Attempt 2 – Our algorithm</a:t>
            </a:r>
            <a:endParaRPr lang="zh-CN" altLang="en-US" dirty="0"/>
          </a:p>
        </p:txBody>
      </p:sp>
      <p:sp>
        <p:nvSpPr>
          <p:cNvPr id="4" name="矩形: 折角 3">
            <a:extLst>
              <a:ext uri="{FF2B5EF4-FFF2-40B4-BE49-F238E27FC236}">
                <a16:creationId xmlns:a16="http://schemas.microsoft.com/office/drawing/2014/main" id="{44B8D5CE-A257-FC19-A454-10DC8144E6BC}"/>
              </a:ext>
            </a:extLst>
          </p:cNvPr>
          <p:cNvSpPr/>
          <p:nvPr/>
        </p:nvSpPr>
        <p:spPr>
          <a:xfrm>
            <a:off x="8153400" y="5773148"/>
            <a:ext cx="4038600" cy="1091066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Fun Fact:</a:t>
            </a:r>
            <a:r>
              <a:rPr lang="en-US" altLang="zh-CN" dirty="0"/>
              <a:t> a similar-looking algorithm, </a:t>
            </a:r>
            <a:r>
              <a:rPr lang="en-US" altLang="zh-CN" i="1" dirty="0"/>
              <a:t>speculative decoding</a:t>
            </a:r>
            <a:r>
              <a:rPr lang="en-US" altLang="zh-CN" dirty="0"/>
              <a:t>, has been considered by practical AI researchers 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AE66EC8-69FA-7595-02F1-1D1FCAE39E4B}"/>
              </a:ext>
            </a:extLst>
          </p:cNvPr>
          <p:cNvSpPr/>
          <p:nvPr/>
        </p:nvSpPr>
        <p:spPr>
          <a:xfrm>
            <a:off x="3194126" y="3729368"/>
            <a:ext cx="3383835" cy="4245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Small neural networks</a:t>
            </a:r>
            <a:endParaRPr lang="zh-CN" altLang="en-US" b="1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0B3D67-5052-DC2C-C333-1A8C125E9FD6}"/>
              </a:ext>
            </a:extLst>
          </p:cNvPr>
          <p:cNvGrpSpPr/>
          <p:nvPr/>
        </p:nvGrpSpPr>
        <p:grpSpPr>
          <a:xfrm>
            <a:off x="6096000" y="1462088"/>
            <a:ext cx="4294838" cy="1890807"/>
            <a:chOff x="7805056" y="2209987"/>
            <a:chExt cx="4294838" cy="2055036"/>
          </a:xfrm>
        </p:grpSpPr>
        <p:sp>
          <p:nvSpPr>
            <p:cNvPr id="7" name="对话气泡: 圆角矩形 6">
              <a:extLst>
                <a:ext uri="{FF2B5EF4-FFF2-40B4-BE49-F238E27FC236}">
                  <a16:creationId xmlns:a16="http://schemas.microsoft.com/office/drawing/2014/main" id="{19585D12-D868-9706-6720-E40D7B2BCCEB}"/>
                </a:ext>
              </a:extLst>
            </p:cNvPr>
            <p:cNvSpPr/>
            <p:nvPr/>
          </p:nvSpPr>
          <p:spPr>
            <a:xfrm>
              <a:off x="7805056" y="2209987"/>
              <a:ext cx="4294838" cy="2055036"/>
            </a:xfrm>
            <a:prstGeom prst="wedgeRoundRectCallout">
              <a:avLst>
                <a:gd name="adj1" fmla="val -56300"/>
                <a:gd name="adj2" fmla="val 6885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30425D10-6FA5-E489-F7A9-099F8AF69A51}"/>
                    </a:ext>
                  </a:extLst>
                </p:cNvPr>
                <p:cNvSpPr txBox="1"/>
                <p:nvPr/>
              </p:nvSpPr>
              <p:spPr>
                <a:xfrm>
                  <a:off x="7994468" y="2293805"/>
                  <a:ext cx="4101737" cy="1890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/>
                    <a:t>Pinning Lemma (informal): </a:t>
                  </a:r>
                  <a:r>
                    <a:rPr lang="en-US" altLang="zh-CN" dirty="0"/>
                    <a:t>random conditioning ⟹ low correlation between the unconditioned variables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𝐶𝑜𝑣</m:t>
                            </m:r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∼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altLang="zh-CN" b="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altLang="zh-CN" b="1" dirty="0">
                      <a:solidFill>
                        <a:schemeClr val="bg1"/>
                      </a:solidFill>
                    </a:rPr>
                    <a:t> Proceed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zh-CN" altLang="en-US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b="1" dirty="0" err="1">
                      <a:solidFill>
                        <a:schemeClr val="bg1"/>
                      </a:solidFill>
                    </a:rPr>
                    <a:t>w.p.</a:t>
                  </a:r>
                  <a:r>
                    <a:rPr lang="en-US" altLang="zh-CN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30425D10-6FA5-E489-F7A9-099F8AF69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468" y="2293805"/>
                  <a:ext cx="4101737" cy="1890393"/>
                </a:xfrm>
                <a:prstGeom prst="rect">
                  <a:avLst/>
                </a:prstGeom>
                <a:blipFill>
                  <a:blip r:embed="rId7"/>
                  <a:stretch>
                    <a:fillRect l="-1339" t="-1748"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4EA6C-08EE-F9C1-EAFE-4FF99FF6DD2B}"/>
                  </a:ext>
                </a:extLst>
              </p:cNvPr>
              <p:cNvSpPr txBox="1"/>
              <p:nvPr/>
            </p:nvSpPr>
            <p:spPr>
              <a:xfrm>
                <a:off x="6695267" y="3707796"/>
                <a:ext cx="5162453" cy="736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where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len(the longest correct prefix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44EA6C-08EE-F9C1-EAFE-4FF99FF6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67" y="3707796"/>
                <a:ext cx="5162453" cy="736997"/>
              </a:xfrm>
              <a:prstGeom prst="rect">
                <a:avLst/>
              </a:prstGeom>
              <a:blipFill>
                <a:blip r:embed="rId8"/>
                <a:stretch>
                  <a:fillRect l="-824" t="-813" r="-942" b="-48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大括号 5">
            <a:extLst>
              <a:ext uri="{FF2B5EF4-FFF2-40B4-BE49-F238E27FC236}">
                <a16:creationId xmlns:a16="http://schemas.microsoft.com/office/drawing/2014/main" id="{5DF5B199-22DD-61A4-27FC-561F2272C0F9}"/>
              </a:ext>
            </a:extLst>
          </p:cNvPr>
          <p:cNvSpPr/>
          <p:nvPr/>
        </p:nvSpPr>
        <p:spPr>
          <a:xfrm rot="10800000">
            <a:off x="1625193" y="3890287"/>
            <a:ext cx="173150" cy="730516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942557-1A23-71CE-CACC-38BEB8FD66A3}"/>
              </a:ext>
            </a:extLst>
          </p:cNvPr>
          <p:cNvSpPr txBox="1"/>
          <p:nvPr/>
        </p:nvSpPr>
        <p:spPr>
          <a:xfrm>
            <a:off x="0" y="4023666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new samples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4AC1BE1F-6FE0-F895-1E3E-72CC47CB0020}"/>
              </a:ext>
            </a:extLst>
          </p:cNvPr>
          <p:cNvSpPr/>
          <p:nvPr/>
        </p:nvSpPr>
        <p:spPr>
          <a:xfrm rot="10800000">
            <a:off x="1616903" y="4687020"/>
            <a:ext cx="173150" cy="985360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721456-5014-9FB8-C5C2-7085C6BDDCAF}"/>
              </a:ext>
            </a:extLst>
          </p:cNvPr>
          <p:cNvSpPr txBox="1"/>
          <p:nvPr/>
        </p:nvSpPr>
        <p:spPr>
          <a:xfrm>
            <a:off x="116235" y="4930000"/>
            <a:ext cx="183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verification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2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4C439-E42D-4421-39C7-A21747941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93459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Suppose </a:t>
                </a:r>
              </a:p>
              <a:p>
                <a:pPr lvl="1"/>
                <a:r>
                  <a:rPr lang="en-US" altLang="zh-CN" dirty="0"/>
                  <a:t>Small-progress round: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increases by 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dirty="0"/>
                  <a:t>(form a martingale </a:t>
                </a:r>
                <a:r>
                  <a:rPr lang="en-US" altLang="zh-CN" dirty="0" err="1"/>
                  <a:t>w.r.t.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en-US" altLang="zh-CN" dirty="0"/>
                  <a:t>By Doob’s martingale inequality,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4C439-E42D-4421-39C7-A21747941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934595"/>
              </a:xfrm>
              <a:blipFill>
                <a:blip r:embed="rId6"/>
                <a:stretch>
                  <a:fillRect l="-1043" t="-1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EA5EE4FE-6DF3-61C9-E4E6-1A300713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Round Complexity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31F827-08B6-E395-67CB-4A3B24CF480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794100" y="5076353"/>
            <a:ext cx="3337962" cy="12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E223F2E-5182-5923-E08E-44410E13C445}"/>
              </a:ext>
            </a:extLst>
          </p:cNvPr>
          <p:cNvCxnSpPr/>
          <p:nvPr/>
        </p:nvCxnSpPr>
        <p:spPr>
          <a:xfrm flipV="1">
            <a:off x="3794100" y="3633743"/>
            <a:ext cx="0" cy="1455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1F6124-A697-7385-BBF6-33652B549B7C}"/>
                  </a:ext>
                </a:extLst>
              </p:cNvPr>
              <p:cNvSpPr txBox="1"/>
              <p:nvPr/>
            </p:nvSpPr>
            <p:spPr>
              <a:xfrm>
                <a:off x="3360669" y="3479907"/>
                <a:ext cx="395301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1F6124-A697-7385-BBF6-33652B549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669" y="3479907"/>
                <a:ext cx="395301" cy="301878"/>
              </a:xfrm>
              <a:prstGeom prst="rect">
                <a:avLst/>
              </a:prstGeom>
              <a:blipFill>
                <a:blip r:embed="rId7"/>
                <a:stretch>
                  <a:fillRect l="-13846" r="-923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576600B-A04B-1793-D68B-015F398B0739}"/>
                  </a:ext>
                </a:extLst>
              </p:cNvPr>
              <p:cNvSpPr txBox="1"/>
              <p:nvPr/>
            </p:nvSpPr>
            <p:spPr>
              <a:xfrm>
                <a:off x="7132062" y="4937853"/>
                <a:ext cx="149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576600B-A04B-1793-D68B-015F398B0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62" y="4937853"/>
                <a:ext cx="149848" cy="276999"/>
              </a:xfrm>
              <a:prstGeom prst="rect">
                <a:avLst/>
              </a:prstGeom>
              <a:blipFill>
                <a:blip r:embed="rId8"/>
                <a:stretch>
                  <a:fillRect l="-52000" t="-2222" r="-4800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63B04E8-32EC-B9BB-7670-7B2C678D14E7}"/>
              </a:ext>
            </a:extLst>
          </p:cNvPr>
          <p:cNvSpPr/>
          <p:nvPr/>
        </p:nvSpPr>
        <p:spPr>
          <a:xfrm>
            <a:off x="2821489" y="3021218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17E021-C523-0F3E-ADD5-4B581CA23DE8}"/>
              </a:ext>
            </a:extLst>
          </p:cNvPr>
          <p:cNvSpPr/>
          <p:nvPr/>
        </p:nvSpPr>
        <p:spPr>
          <a:xfrm>
            <a:off x="3307846" y="3020335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638348-1F51-5D66-5F69-3A37C7EFD247}"/>
              </a:ext>
            </a:extLst>
          </p:cNvPr>
          <p:cNvSpPr/>
          <p:nvPr/>
        </p:nvSpPr>
        <p:spPr>
          <a:xfrm>
            <a:off x="3795749" y="3017798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8B1AC4-5AB9-6D8E-015E-96C5A4643227}"/>
              </a:ext>
            </a:extLst>
          </p:cNvPr>
          <p:cNvSpPr/>
          <p:nvPr/>
        </p:nvSpPr>
        <p:spPr>
          <a:xfrm>
            <a:off x="4285958" y="3017417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29CFAB-48EF-81FF-0DFE-F4B39CDB147C}"/>
              </a:ext>
            </a:extLst>
          </p:cNvPr>
          <p:cNvSpPr/>
          <p:nvPr/>
        </p:nvSpPr>
        <p:spPr>
          <a:xfrm>
            <a:off x="4772315" y="3020344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22F944-5319-6F7A-E660-37A5E9E3ABF9}"/>
              </a:ext>
            </a:extLst>
          </p:cNvPr>
          <p:cNvSpPr/>
          <p:nvPr/>
        </p:nvSpPr>
        <p:spPr>
          <a:xfrm>
            <a:off x="5260218" y="3017807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13F72EC-D1FA-422B-EDB5-01CC587F776D}"/>
              </a:ext>
            </a:extLst>
          </p:cNvPr>
          <p:cNvSpPr/>
          <p:nvPr/>
        </p:nvSpPr>
        <p:spPr>
          <a:xfrm>
            <a:off x="5746472" y="3018582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7890E8-8128-CE68-0DCC-01E74FBC469E}"/>
              </a:ext>
            </a:extLst>
          </p:cNvPr>
          <p:cNvSpPr/>
          <p:nvPr/>
        </p:nvSpPr>
        <p:spPr>
          <a:xfrm>
            <a:off x="6232726" y="3020344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DC9FF7-41F3-BA63-D91A-49D17C5F42B1}"/>
              </a:ext>
            </a:extLst>
          </p:cNvPr>
          <p:cNvSpPr/>
          <p:nvPr/>
        </p:nvSpPr>
        <p:spPr>
          <a:xfrm>
            <a:off x="6720732" y="3018972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0DB4537-1F96-7823-DA1D-9A9E0F7D8A68}"/>
              </a:ext>
            </a:extLst>
          </p:cNvPr>
          <p:cNvSpPr/>
          <p:nvPr/>
        </p:nvSpPr>
        <p:spPr>
          <a:xfrm>
            <a:off x="7210995" y="3021218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446B3FF-C8DA-65B3-8487-9741BBC0CE7C}"/>
              </a:ext>
            </a:extLst>
          </p:cNvPr>
          <p:cNvSpPr/>
          <p:nvPr/>
        </p:nvSpPr>
        <p:spPr>
          <a:xfrm>
            <a:off x="7697352" y="3020335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C337BB-B74D-A36D-A09C-AAF5CEE18174}"/>
              </a:ext>
            </a:extLst>
          </p:cNvPr>
          <p:cNvSpPr/>
          <p:nvPr/>
        </p:nvSpPr>
        <p:spPr>
          <a:xfrm>
            <a:off x="8185255" y="3017798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4C9642-13E9-FFB6-6845-770E4EDD3935}"/>
              </a:ext>
            </a:extLst>
          </p:cNvPr>
          <p:cNvSpPr/>
          <p:nvPr/>
        </p:nvSpPr>
        <p:spPr>
          <a:xfrm>
            <a:off x="8671140" y="3016677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B9131B-C95F-B48D-2F3A-EB10D286E425}"/>
              </a:ext>
            </a:extLst>
          </p:cNvPr>
          <p:cNvSpPr/>
          <p:nvPr/>
        </p:nvSpPr>
        <p:spPr>
          <a:xfrm>
            <a:off x="9155592" y="3015463"/>
            <a:ext cx="486254" cy="4862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D75970A-1BF4-9FBE-B744-ED38E2FA1332}"/>
                  </a:ext>
                </a:extLst>
              </p:cNvPr>
              <p:cNvSpPr txBox="1"/>
              <p:nvPr/>
            </p:nvSpPr>
            <p:spPr>
              <a:xfrm>
                <a:off x="7371856" y="3120090"/>
                <a:ext cx="143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D75970A-1BF4-9FBE-B744-ED38E2FA1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856" y="3120090"/>
                <a:ext cx="143564" cy="276999"/>
              </a:xfrm>
              <a:prstGeom prst="rect">
                <a:avLst/>
              </a:prstGeom>
              <a:blipFill>
                <a:blip r:embed="rId9"/>
                <a:stretch>
                  <a:fillRect l="-37500" r="-29167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AAD364-EBEA-9DD6-3BA5-2FB717C5E0DD}"/>
                  </a:ext>
                </a:extLst>
              </p:cNvPr>
              <p:cNvSpPr txBox="1"/>
              <p:nvPr/>
            </p:nvSpPr>
            <p:spPr>
              <a:xfrm>
                <a:off x="3778170" y="5133155"/>
                <a:ext cx="494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AAD364-EBEA-9DD6-3BA5-2FB717C5E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170" y="5133155"/>
                <a:ext cx="494879" cy="246221"/>
              </a:xfrm>
              <a:prstGeom prst="rect">
                <a:avLst/>
              </a:prstGeom>
              <a:blipFill>
                <a:blip r:embed="rId10"/>
                <a:stretch>
                  <a:fillRect l="-8642" r="-7407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D15E4B2-4B46-86EF-D366-FE7B3DA8D598}"/>
                  </a:ext>
                </a:extLst>
              </p:cNvPr>
              <p:cNvSpPr txBox="1"/>
              <p:nvPr/>
            </p:nvSpPr>
            <p:spPr>
              <a:xfrm>
                <a:off x="6664616" y="5139389"/>
                <a:ext cx="487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D15E4B2-4B46-86EF-D366-FE7B3DA8D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616" y="5139389"/>
                <a:ext cx="487249" cy="246221"/>
              </a:xfrm>
              <a:prstGeom prst="rect">
                <a:avLst/>
              </a:prstGeom>
              <a:blipFill>
                <a:blip r:embed="rId11"/>
                <a:stretch>
                  <a:fillRect l="-7500" r="-75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>
            <a:extLst>
              <a:ext uri="{FF2B5EF4-FFF2-40B4-BE49-F238E27FC236}">
                <a16:creationId xmlns:a16="http://schemas.microsoft.com/office/drawing/2014/main" id="{BE4C1794-50C8-474C-8E80-B3FEBC319A75}"/>
              </a:ext>
            </a:extLst>
          </p:cNvPr>
          <p:cNvSpPr/>
          <p:nvPr/>
        </p:nvSpPr>
        <p:spPr>
          <a:xfrm>
            <a:off x="6915860" y="3931920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980B819-5C74-1D30-04C6-464F26971D8E}"/>
              </a:ext>
            </a:extLst>
          </p:cNvPr>
          <p:cNvSpPr/>
          <p:nvPr/>
        </p:nvSpPr>
        <p:spPr>
          <a:xfrm>
            <a:off x="6411083" y="3717015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F95D068-A5EC-9193-BD75-E9CF41D4CD45}"/>
              </a:ext>
            </a:extLst>
          </p:cNvPr>
          <p:cNvSpPr/>
          <p:nvPr/>
        </p:nvSpPr>
        <p:spPr>
          <a:xfrm>
            <a:off x="5924829" y="4075578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421F19F-44C8-0758-D945-5CDAB3287EF5}"/>
              </a:ext>
            </a:extLst>
          </p:cNvPr>
          <p:cNvSpPr/>
          <p:nvPr/>
        </p:nvSpPr>
        <p:spPr>
          <a:xfrm>
            <a:off x="5438575" y="4290278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0E679D4-CEA1-14EB-7D1F-B6959CDE7BFF}"/>
              </a:ext>
            </a:extLst>
          </p:cNvPr>
          <p:cNvSpPr/>
          <p:nvPr/>
        </p:nvSpPr>
        <p:spPr>
          <a:xfrm>
            <a:off x="4950672" y="4686004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3E8AAF9-AA5E-12DB-3A93-10AFABB14504}"/>
              </a:ext>
            </a:extLst>
          </p:cNvPr>
          <p:cNvSpPr/>
          <p:nvPr/>
        </p:nvSpPr>
        <p:spPr>
          <a:xfrm>
            <a:off x="4464315" y="4504137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7632BF8-A2F3-B794-0C73-2C548D074E3F}"/>
              </a:ext>
            </a:extLst>
          </p:cNvPr>
          <p:cNvSpPr/>
          <p:nvPr/>
        </p:nvSpPr>
        <p:spPr>
          <a:xfrm>
            <a:off x="3960839" y="4618546"/>
            <a:ext cx="129540" cy="1295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4FA0400-D223-C4AA-ED77-F1A65407FFC5}"/>
              </a:ext>
            </a:extLst>
          </p:cNvPr>
          <p:cNvSpPr/>
          <p:nvPr/>
        </p:nvSpPr>
        <p:spPr>
          <a:xfrm>
            <a:off x="2821489" y="3015463"/>
            <a:ext cx="1946713" cy="4874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3597247-AA40-7D52-A354-FA1C5FB561F0}"/>
              </a:ext>
            </a:extLst>
          </p:cNvPr>
          <p:cNvCxnSpPr>
            <a:stCxn id="33" idx="2"/>
          </p:cNvCxnSpPr>
          <p:nvPr/>
        </p:nvCxnSpPr>
        <p:spPr>
          <a:xfrm flipH="1" flipV="1">
            <a:off x="3794100" y="3985260"/>
            <a:ext cx="3121760" cy="1143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8732792-7D4B-CC50-CF17-9B29BD3E3CBC}"/>
              </a:ext>
            </a:extLst>
          </p:cNvPr>
          <p:cNvCxnSpPr>
            <a:stCxn id="38" idx="2"/>
          </p:cNvCxnSpPr>
          <p:nvPr/>
        </p:nvCxnSpPr>
        <p:spPr>
          <a:xfrm flipH="1">
            <a:off x="3794100" y="4568907"/>
            <a:ext cx="670215" cy="1188"/>
          </a:xfrm>
          <a:prstGeom prst="line">
            <a:avLst/>
          </a:prstGeom>
          <a:ln w="19050">
            <a:solidFill>
              <a:srgbClr val="70A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C664368-1CFA-7552-4894-4837269011F6}"/>
              </a:ext>
            </a:extLst>
          </p:cNvPr>
          <p:cNvCxnSpPr/>
          <p:nvPr/>
        </p:nvCxnSpPr>
        <p:spPr>
          <a:xfrm>
            <a:off x="4030980" y="3996690"/>
            <a:ext cx="0" cy="560926"/>
          </a:xfrm>
          <a:prstGeom prst="straightConnector1">
            <a:avLst/>
          </a:prstGeom>
          <a:ln w="19050">
            <a:solidFill>
              <a:srgbClr val="70AD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7FA05A4-131C-E76B-D5D4-1F9F476D7023}"/>
                  </a:ext>
                </a:extLst>
              </p:cNvPr>
              <p:cNvSpPr txBox="1"/>
              <p:nvPr/>
            </p:nvSpPr>
            <p:spPr>
              <a:xfrm>
                <a:off x="1194015" y="3959653"/>
                <a:ext cx="2625399" cy="478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70AD47"/>
                    </a:solidFill>
                  </a:rPr>
                  <a:t>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CN" altLang="en-US" sz="2000" b="1" dirty="0">
                    <a:solidFill>
                      <a:srgbClr val="70AD47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70AD47"/>
                    </a:solidFill>
                  </a:rPr>
                  <a:t>is incorrect</a:t>
                </a:r>
                <a:endParaRPr lang="zh-CN" altLang="en-US" sz="2000" b="1" dirty="0">
                  <a:solidFill>
                    <a:srgbClr val="70AD47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7FA05A4-131C-E76B-D5D4-1F9F476D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15" y="3959653"/>
                <a:ext cx="2625399" cy="478849"/>
              </a:xfrm>
              <a:prstGeom prst="rect">
                <a:avLst/>
              </a:prstGeom>
              <a:blipFill>
                <a:blip r:embed="rId12"/>
                <a:stretch>
                  <a:fillRect l="-2552" r="-1856" b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4136572A-0563-4EFC-D436-FD752FFE9EC6}"/>
              </a:ext>
            </a:extLst>
          </p:cNvPr>
          <p:cNvCxnSpPr>
            <a:cxnSpLocks/>
          </p:cNvCxnSpPr>
          <p:nvPr/>
        </p:nvCxnSpPr>
        <p:spPr>
          <a:xfrm flipV="1">
            <a:off x="5015442" y="3781785"/>
            <a:ext cx="0" cy="90153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81CF42-297F-D5A2-756C-AAC08E582E73}"/>
                  </a:ext>
                </a:extLst>
              </p:cNvPr>
              <p:cNvSpPr txBox="1"/>
              <p:nvPr/>
            </p:nvSpPr>
            <p:spPr>
              <a:xfrm>
                <a:off x="5924829" y="5305785"/>
                <a:ext cx="6163975" cy="138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altLang="zh-CN" sz="1800" dirty="0" smtClean="0">
                              <a:solidFill>
                                <a:srgbClr val="FF0000"/>
                              </a:solidFill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progress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US" altLang="zh-CN" sz="1800" b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lim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lim>
                              </m:limLow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1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1800" b="0" dirty="0">
                    <a:solidFill>
                      <a:srgbClr val="FF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[|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|]</m:t>
                        </m:r>
                      </m:e>
                    </m:nary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281CF42-297F-D5A2-756C-AAC08E58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29" y="5305785"/>
                <a:ext cx="6163975" cy="1383456"/>
              </a:xfrm>
              <a:prstGeom prst="rect">
                <a:avLst/>
              </a:prstGeom>
              <a:blipFill>
                <a:blip r:embed="rId13"/>
                <a:stretch>
                  <a:fillRect b="-26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57EE26D9-B19E-1E1F-F78D-FCDC052DB2FB}"/>
              </a:ext>
            </a:extLst>
          </p:cNvPr>
          <p:cNvSpPr/>
          <p:nvPr/>
        </p:nvSpPr>
        <p:spPr>
          <a:xfrm>
            <a:off x="8276095" y="6005593"/>
            <a:ext cx="3487119" cy="426204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36BEBA5-1DDB-1048-075B-CB0E78372693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3794100" y="4748086"/>
            <a:ext cx="1156572" cy="26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B2DC85-1F55-1705-2238-A00E31E8F5E8}"/>
              </a:ext>
            </a:extLst>
          </p:cNvPr>
          <p:cNvCxnSpPr>
            <a:cxnSpLocks/>
          </p:cNvCxnSpPr>
          <p:nvPr/>
        </p:nvCxnSpPr>
        <p:spPr>
          <a:xfrm flipH="1">
            <a:off x="3805810" y="3785448"/>
            <a:ext cx="260527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96356C4-7AA7-4E99-63DE-A4659FC84541}"/>
                  </a:ext>
                </a:extLst>
              </p:cNvPr>
              <p:cNvSpPr txBox="1"/>
              <p:nvPr/>
            </p:nvSpPr>
            <p:spPr>
              <a:xfrm>
                <a:off x="1225619" y="3861014"/>
                <a:ext cx="2547462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</a:rPr>
                  <a:t>Max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is the 1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</a:rPr>
                  <a:t>st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incorrect var.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96356C4-7AA7-4E99-63DE-A4659FC84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19" y="3861014"/>
                <a:ext cx="2547462" cy="786626"/>
              </a:xfrm>
              <a:prstGeom prst="rect">
                <a:avLst/>
              </a:prstGeom>
              <a:blipFill>
                <a:blip r:embed="rId14"/>
                <a:stretch>
                  <a:fillRect l="-2392" r="-4306" b="-13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70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2" grpId="1" animBg="1"/>
      <p:bldP spid="54" grpId="0"/>
      <p:bldP spid="54" grpId="1"/>
      <p:bldP spid="5" grpId="0" animBg="1"/>
      <p:bldP spid="5" grpId="1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85B3C-2155-1917-16F1-09E7926F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Pinning Lemma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D54753-5B08-CBF1-F374-654F05BC5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</p:spPr>
            <p:txBody>
              <a:bodyPr/>
              <a:lstStyle/>
              <a:p>
                <a:r>
                  <a:rPr lang="en-US" altLang="zh-CN" dirty="0"/>
                  <a:t>Introduced by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[Montanari’08, Raghavendra-Tan’12]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altLang="zh-CN" dirty="0"/>
                  <a:t>Randomly conditioning (pinning) on some variables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dirty="0"/>
                  <a:t> low correlation between the remaining variables</a:t>
                </a:r>
              </a:p>
              <a:p>
                <a:r>
                  <a:rPr lang="en-US" altLang="zh-CN" dirty="0"/>
                  <a:t>Our New Variant</a:t>
                </a:r>
              </a:p>
              <a:p>
                <a:pPr lvl="1"/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dirty="0"/>
                  <a:t>, coordinates be randomly permuted,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𝑇𝑉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dirty="0"/>
                  <a:t>-norm: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ra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the number of </a:t>
                </a:r>
                <a:r>
                  <a:rPr lang="en-US" altLang="zh-CN" b="1" dirty="0"/>
                  <a:t>small-progress</a:t>
                </a:r>
                <a:r>
                  <a:rPr lang="en-US" altLang="zh-CN" dirty="0"/>
                  <a:t> rounds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D54753-5B08-CBF1-F374-654F05BC5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135130"/>
              </a:xfrm>
              <a:blipFill>
                <a:blip r:embed="rId6"/>
                <a:stretch>
                  <a:fillRect l="-1043" t="-2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1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0B908-8221-4C54-BE2E-A171ECB1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Putting Everything Together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B9B648-3620-1BEE-82EA-5A87F5343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 total</a:t>
                </a:r>
              </a:p>
              <a:p>
                <a:pPr lvl="1"/>
                <a:r>
                  <a:rPr lang="en-US" altLang="zh-CN" dirty="0"/>
                  <a:t>Small-progress: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/>
                  <a:t>Large-progress: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Taking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altLang="zh-CN" dirty="0"/>
                  <a:t>, total round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B9B648-3620-1BEE-82EA-5A87F5343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15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849875-EBBD-6AE3-D8E2-0C1CDE24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271655"/>
              </a:xfrm>
            </p:spPr>
            <p:txBody>
              <a:bodyPr/>
              <a:lstStyle/>
              <a:p>
                <a:r>
                  <a:rPr lang="en-US" altLang="zh-CN" dirty="0"/>
                  <a:t>Universal Coupling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[Liu-Yin’22]</a:t>
                </a:r>
              </a:p>
              <a:p>
                <a:pPr lvl="1"/>
                <a:r>
                  <a:rPr lang="en-US" altLang="zh-CN" dirty="0"/>
                  <a:t>Construct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>
                  <a:spcAft>
                    <a:spcPts val="600"/>
                  </a:spcAft>
                </a:pPr>
                <a:r>
                  <a:rPr lang="en-US" altLang="zh-CN" dirty="0"/>
                  <a:t>Couple distributions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by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𝑢𝑛𝑖𝑓𝑜𝑟𝑚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b="0" dirty="0"/>
                  <a:t>Two distributions </a:t>
                </a:r>
                <a:r>
                  <a:rPr lang="en-US" altLang="zh-CN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[Liu-Yin’22]</a:t>
                </a:r>
                <a:endParaRPr lang="en-US" altLang="zh-CN" sz="1800" b="0" dirty="0"/>
              </a:p>
              <a:p>
                <a:pPr marL="457200" lvl="1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𝜐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≤2⋅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𝜐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b="0" dirty="0"/>
              </a:p>
              <a:p>
                <a:pPr lvl="1"/>
                <a:r>
                  <a:rPr lang="en-US" altLang="zh-CN" dirty="0"/>
                  <a:t>Multiple distributions: </a:t>
                </a:r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𝑘𝑞</m:t>
                            </m:r>
                          </m:e>
                        </m:func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b="0" dirty="0"/>
              </a:p>
              <a:p>
                <a:pPr marL="457200" lvl="1" indent="0">
                  <a:buNone/>
                </a:pPr>
                <a:r>
                  <a:rPr lang="en-US" altLang="zh-CN" b="0" dirty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0" dirty="0"/>
                  <a:t>form a </a:t>
                </a:r>
                <a:r>
                  <a:rPr lang="en-US" altLang="zh-CN" b="1" dirty="0"/>
                  <a:t>martingale</a:t>
                </a:r>
                <a:r>
                  <a:rPr lang="en-US" altLang="zh-CN" b="0" dirty="0"/>
                  <a:t> for each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 more practical implementation: </a:t>
                </a:r>
              </a:p>
              <a:p>
                <a:pPr lvl="2"/>
                <a:r>
                  <a:rPr lang="en-US" altLang="zh-CN" b="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⁡(1)</m:t>
                    </m:r>
                  </m:oMath>
                </a14:m>
                <a:endParaRPr lang="en-US" altLang="zh-CN" b="0" dirty="0"/>
              </a:p>
              <a:p>
                <a:pPr marL="457200" lvl="1" indent="0">
                  <a:buNone/>
                </a:pPr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849875-EBBD-6AE3-D8E2-0C1CDE24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271655"/>
              </a:xfrm>
              <a:blipFill>
                <a:blip r:embed="rId4"/>
                <a:stretch>
                  <a:fillRect l="-1043" t="-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57E2E7C7-63BC-7AD5-679F-3F7805BE7A7C}"/>
              </a:ext>
            </a:extLst>
          </p:cNvPr>
          <p:cNvGrpSpPr/>
          <p:nvPr/>
        </p:nvGrpSpPr>
        <p:grpSpPr>
          <a:xfrm>
            <a:off x="2049422" y="2543175"/>
            <a:ext cx="4046578" cy="2209800"/>
            <a:chOff x="1987760" y="2486025"/>
            <a:chExt cx="4046578" cy="2209800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9C11ACEB-648A-8752-C84E-D24AC37C2A70}"/>
                </a:ext>
              </a:extLst>
            </p:cNvPr>
            <p:cNvSpPr/>
            <p:nvPr/>
          </p:nvSpPr>
          <p:spPr>
            <a:xfrm>
              <a:off x="1987760" y="2486025"/>
              <a:ext cx="4046578" cy="2209800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altLang="zh-C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5FE782E-2785-5C81-339F-60709C5DC562}"/>
                    </a:ext>
                  </a:extLst>
                </p:cNvPr>
                <p:cNvSpPr txBox="1"/>
                <p:nvPr/>
              </p:nvSpPr>
              <p:spPr>
                <a:xfrm>
                  <a:off x="2070072" y="2819400"/>
                  <a:ext cx="3707091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zh-CN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This is a martingale:</a:t>
                  </a:r>
                </a:p>
                <a:p>
                  <a:pPr lvl="1"/>
                  <a:r>
                    <a:rPr lang="en-US" altLang="zh-CN" dirty="0">
                      <a:solidFill>
                        <a:schemeClr val="tx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lvl="1"/>
                  <a:r>
                    <a:rPr lang="en-US" altLang="zh-CN" dirty="0">
                      <a:solidFill>
                        <a:schemeClr val="tx1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lvl="1"/>
                  <a:r>
                    <a:rPr lang="en-US" altLang="zh-CN" dirty="0">
                      <a:solidFill>
                        <a:schemeClr val="tx1"/>
                      </a:solidFill>
                    </a:rPr>
                    <a:t>                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lvl="1"/>
                  <a:r>
                    <a:rPr lang="en-US" altLang="zh-CN" dirty="0">
                      <a:solidFill>
                        <a:schemeClr val="tx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5FE782E-2785-5C81-339F-60709C5DC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072" y="2819400"/>
                  <a:ext cx="3707091" cy="1754326"/>
                </a:xfrm>
                <a:prstGeom prst="rect">
                  <a:avLst/>
                </a:prstGeom>
                <a:blipFill>
                  <a:blip r:embed="rId8"/>
                  <a:stretch>
                    <a:fillRect t="-24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C44118-ACB7-DE52-7B1C-C2F152D90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Sampler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C44118-ACB7-DE52-7B1C-C2F152D90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3130" b="-9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24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51C0141-B158-E0A8-8D62-A5C6AE23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Polynomial Lower Bound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4EB45-0D3B-2180-D90A-F6D852808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7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A70F4-41F5-94F9-9A70-EBBC9471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Construction 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46F210-CBA4-3378-FC37-6235B5B0E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1273" y="1593272"/>
                <a:ext cx="10515600" cy="5033530"/>
              </a:xfrm>
            </p:spPr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pPr lvl="1">
                  <a:spcAft>
                    <a:spcPts val="1200"/>
                  </a:spcAft>
                </a:pPr>
                <a:endParaRPr lang="en-US" altLang="zh-CN" dirty="0"/>
              </a:p>
              <a:p>
                <a:pPr lvl="1">
                  <a:spcAft>
                    <a:spcPts val="1200"/>
                  </a:spcAft>
                </a:pPr>
                <a:endParaRPr lang="en-US" altLang="zh-CN" dirty="0"/>
              </a:p>
              <a:p>
                <a:pPr lvl="1">
                  <a:spcAft>
                    <a:spcPts val="1200"/>
                  </a:spcAft>
                </a:pPr>
                <a:endParaRPr lang="en-US" altLang="zh-CN" dirty="0"/>
              </a:p>
              <a:p>
                <a:pPr lvl="1">
                  <a:spcAft>
                    <a:spcPts val="1200"/>
                  </a:spcAft>
                </a:pPr>
                <a:endParaRPr lang="en-US" altLang="zh-CN" dirty="0"/>
              </a:p>
              <a:p>
                <a:r>
                  <a:rPr lang="en-US" altLang="zh-CN" dirty="0"/>
                  <a:t>Key property</a:t>
                </a:r>
              </a:p>
              <a:p>
                <a:pPr lvl="1"/>
                <a:r>
                  <a:rPr lang="en-US" altLang="zh-CN" dirty="0"/>
                  <a:t>For any query: having a non-zero probability mass in Block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high probability, having a fixed probability mass in Blocks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Before we know something (with constant probability) about Block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, we can know (almost) nothing about all subsequent blocks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46F210-CBA4-3378-FC37-6235B5B0E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3" y="1593272"/>
                <a:ext cx="10515600" cy="5033530"/>
              </a:xfrm>
              <a:blipFill>
                <a:blip r:embed="rId6"/>
                <a:stretch>
                  <a:fillRect l="-1043" r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EBEA72EC-09F0-D1E3-5BC7-45B35DC51AC3}"/>
              </a:ext>
            </a:extLst>
          </p:cNvPr>
          <p:cNvSpPr/>
          <p:nvPr/>
        </p:nvSpPr>
        <p:spPr>
          <a:xfrm>
            <a:off x="1766803" y="1462088"/>
            <a:ext cx="1875295" cy="20405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3150110-5B7D-427D-8B21-D5EAB9CA30AC}"/>
              </a:ext>
            </a:extLst>
          </p:cNvPr>
          <p:cNvSpPr/>
          <p:nvPr/>
        </p:nvSpPr>
        <p:spPr>
          <a:xfrm>
            <a:off x="4179841" y="1462088"/>
            <a:ext cx="1875295" cy="20405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09F9B2F-C265-559F-9C87-BB356252E544}"/>
              </a:ext>
            </a:extLst>
          </p:cNvPr>
          <p:cNvSpPr/>
          <p:nvPr/>
        </p:nvSpPr>
        <p:spPr>
          <a:xfrm>
            <a:off x="8405243" y="1449213"/>
            <a:ext cx="1875295" cy="20405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8DEBD9-8C39-448B-4A5C-0E8BD5F34C16}"/>
                  </a:ext>
                </a:extLst>
              </p:cNvPr>
              <p:cNvSpPr txBox="1"/>
              <p:nvPr/>
            </p:nvSpPr>
            <p:spPr>
              <a:xfrm>
                <a:off x="2257051" y="3586755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Block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8DEBD9-8C39-448B-4A5C-0E8BD5F34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1" y="3586755"/>
                <a:ext cx="894797" cy="369332"/>
              </a:xfrm>
              <a:prstGeom prst="rect">
                <a:avLst/>
              </a:prstGeom>
              <a:blipFill>
                <a:blip r:embed="rId7"/>
                <a:stretch>
                  <a:fillRect l="-54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5AE7DC-1DD9-6287-EF7D-BF9FA0A90998}"/>
                  </a:ext>
                </a:extLst>
              </p:cNvPr>
              <p:cNvSpPr txBox="1"/>
              <p:nvPr/>
            </p:nvSpPr>
            <p:spPr>
              <a:xfrm>
                <a:off x="4670089" y="3586755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Block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5AE7DC-1DD9-6287-EF7D-BF9FA0A9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89" y="3586755"/>
                <a:ext cx="894797" cy="369332"/>
              </a:xfrm>
              <a:prstGeom prst="rect">
                <a:avLst/>
              </a:prstGeom>
              <a:blipFill>
                <a:blip r:embed="rId8"/>
                <a:stretch>
                  <a:fillRect l="-54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BCB8B9-2BEA-575F-8B48-6222E1FDD1A3}"/>
                  </a:ext>
                </a:extLst>
              </p:cNvPr>
              <p:cNvSpPr txBox="1"/>
              <p:nvPr/>
            </p:nvSpPr>
            <p:spPr>
              <a:xfrm>
                <a:off x="8895491" y="3586755"/>
                <a:ext cx="887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Block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BCB8B9-2BEA-575F-8B48-6222E1FDD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91" y="3586755"/>
                <a:ext cx="887038" cy="369332"/>
              </a:xfrm>
              <a:prstGeom prst="rect">
                <a:avLst/>
              </a:prstGeom>
              <a:blipFill>
                <a:blip r:embed="rId9"/>
                <a:stretch>
                  <a:fillRect l="-547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A88104-A451-12E4-8F97-5784A47DAC93}"/>
                  </a:ext>
                </a:extLst>
              </p:cNvPr>
              <p:cNvSpPr txBox="1"/>
              <p:nvPr/>
            </p:nvSpPr>
            <p:spPr>
              <a:xfrm>
                <a:off x="10793295" y="3627759"/>
                <a:ext cx="89050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A88104-A451-12E4-8F97-5784A47DA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295" y="3627759"/>
                <a:ext cx="890500" cy="287323"/>
              </a:xfrm>
              <a:prstGeom prst="rect">
                <a:avLst/>
              </a:prstGeom>
              <a:blipFill>
                <a:blip r:embed="rId10"/>
                <a:stretch>
                  <a:fillRect l="-2740" t="-8511" r="-2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11DB97-5D79-CEFC-B7D8-E28C11381D82}"/>
                  </a:ext>
                </a:extLst>
              </p:cNvPr>
              <p:cNvSpPr txBox="1"/>
              <p:nvPr/>
            </p:nvSpPr>
            <p:spPr>
              <a:xfrm>
                <a:off x="7100346" y="2368661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11DB97-5D79-CEFC-B7D8-E28C1138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46" y="2368661"/>
                <a:ext cx="259686" cy="276999"/>
              </a:xfrm>
              <a:prstGeom prst="rect">
                <a:avLst/>
              </a:prstGeom>
              <a:blipFill>
                <a:blip r:embed="rId11"/>
                <a:stretch>
                  <a:fillRect l="-4762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E699B5-9E6D-0ACA-7F01-4415EA21E49B}"/>
                  </a:ext>
                </a:extLst>
              </p:cNvPr>
              <p:cNvSpPr txBox="1"/>
              <p:nvPr/>
            </p:nvSpPr>
            <p:spPr>
              <a:xfrm>
                <a:off x="1805103" y="2948722"/>
                <a:ext cx="1812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uniform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E699B5-9E6D-0ACA-7F01-4415EA21E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03" y="2948722"/>
                <a:ext cx="1812740" cy="276999"/>
              </a:xfrm>
              <a:prstGeom prst="rect">
                <a:avLst/>
              </a:prstGeom>
              <a:blipFill>
                <a:blip r:embed="rId12"/>
                <a:stretch>
                  <a:fillRect l="-2357" t="-4444" r="-437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7B55778-BC59-F12F-06E9-9115D29A44D8}"/>
                  </a:ext>
                </a:extLst>
              </p:cNvPr>
              <p:cNvSpPr txBox="1"/>
              <p:nvPr/>
            </p:nvSpPr>
            <p:spPr>
              <a:xfrm>
                <a:off x="1829734" y="1546226"/>
                <a:ext cx="1972160" cy="34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coordinates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7B55778-BC59-F12F-06E9-9115D29A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34" y="1546226"/>
                <a:ext cx="1972160" cy="347788"/>
              </a:xfrm>
              <a:prstGeom prst="rect">
                <a:avLst/>
              </a:prstGeom>
              <a:blipFill>
                <a:blip r:embed="rId13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89DD61-4B24-2224-72B6-FD56A53BD921}"/>
                  </a:ext>
                </a:extLst>
              </p:cNvPr>
              <p:cNvSpPr txBox="1"/>
              <p:nvPr/>
            </p:nvSpPr>
            <p:spPr>
              <a:xfrm>
                <a:off x="4245679" y="1541177"/>
                <a:ext cx="1972160" cy="34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coordinates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89DD61-4B24-2224-72B6-FD56A53B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679" y="1541177"/>
                <a:ext cx="1972160" cy="347788"/>
              </a:xfrm>
              <a:prstGeom prst="rect">
                <a:avLst/>
              </a:prstGeom>
              <a:blipFill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0A88A92-8E2B-B4BD-C380-BE9C824F2362}"/>
                  </a:ext>
                </a:extLst>
              </p:cNvPr>
              <p:cNvSpPr txBox="1"/>
              <p:nvPr/>
            </p:nvSpPr>
            <p:spPr>
              <a:xfrm>
                <a:off x="8468531" y="1509134"/>
                <a:ext cx="1972160" cy="34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coordinates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0A88A92-8E2B-B4BD-C380-BE9C824F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531" y="1509134"/>
                <a:ext cx="1972160" cy="347788"/>
              </a:xfrm>
              <a:prstGeom prst="rect">
                <a:avLst/>
              </a:prstGeom>
              <a:blipFill>
                <a:blip r:embed="rId15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401709E-792A-8998-63F4-763C05D1B425}"/>
                  </a:ext>
                </a:extLst>
              </p:cNvPr>
              <p:cNvSpPr txBox="1"/>
              <p:nvPr/>
            </p:nvSpPr>
            <p:spPr>
              <a:xfrm>
                <a:off x="4212446" y="2963652"/>
                <a:ext cx="1823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uniform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401709E-792A-8998-63F4-763C05D1B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46" y="2963652"/>
                <a:ext cx="1823383" cy="276999"/>
              </a:xfrm>
              <a:prstGeom prst="rect">
                <a:avLst/>
              </a:prstGeom>
              <a:blipFill>
                <a:blip r:embed="rId16"/>
                <a:stretch>
                  <a:fillRect l="-2341" t="-2174" r="-434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79E2AC5-87D2-EC2E-3C6C-1965636F25BE}"/>
                  </a:ext>
                </a:extLst>
              </p:cNvPr>
              <p:cNvSpPr txBox="1"/>
              <p:nvPr/>
            </p:nvSpPr>
            <p:spPr>
              <a:xfrm>
                <a:off x="8478390" y="2952995"/>
                <a:ext cx="1816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uniform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79E2AC5-87D2-EC2E-3C6C-1965636F2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90" y="2952995"/>
                <a:ext cx="1816971" cy="276999"/>
              </a:xfrm>
              <a:prstGeom prst="rect">
                <a:avLst/>
              </a:prstGeom>
              <a:blipFill>
                <a:blip r:embed="rId17"/>
                <a:stretch>
                  <a:fillRect l="-2685" t="-2174" r="-436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F968E6-A5F0-BDFD-2A36-C080049D97EC}"/>
                  </a:ext>
                </a:extLst>
              </p:cNvPr>
              <p:cNvSpPr txBox="1"/>
              <p:nvPr/>
            </p:nvSpPr>
            <p:spPr>
              <a:xfrm>
                <a:off x="1875289" y="2032395"/>
                <a:ext cx="1686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F968E6-A5F0-BDFD-2A36-C080049D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89" y="2032395"/>
                <a:ext cx="1686103" cy="246221"/>
              </a:xfrm>
              <a:prstGeom prst="rect">
                <a:avLst/>
              </a:prstGeom>
              <a:blipFill>
                <a:blip r:embed="rId18"/>
                <a:stretch>
                  <a:fillRect l="-2174" r="-362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510B8E7-261D-342A-DA18-30120ECD4494}"/>
                  </a:ext>
                </a:extLst>
              </p:cNvPr>
              <p:cNvSpPr txBox="1"/>
              <p:nvPr/>
            </p:nvSpPr>
            <p:spPr>
              <a:xfrm>
                <a:off x="1766804" y="2249947"/>
                <a:ext cx="1851039" cy="5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/>
                  <a:t>, where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510B8E7-261D-342A-DA18-30120ECD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04" y="2249947"/>
                <a:ext cx="1851039" cy="594009"/>
              </a:xfrm>
              <a:prstGeom prst="rect">
                <a:avLst/>
              </a:prstGeom>
              <a:blipFill>
                <a:blip r:embed="rId19"/>
                <a:stretch>
                  <a:fillRect t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E4F818-56FD-9E71-F917-D0AD2A4B430B}"/>
                  </a:ext>
                </a:extLst>
              </p:cNvPr>
              <p:cNvSpPr txBox="1"/>
              <p:nvPr/>
            </p:nvSpPr>
            <p:spPr>
              <a:xfrm>
                <a:off x="4275051" y="1990945"/>
                <a:ext cx="1754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E4F818-56FD-9E71-F917-D0AD2A4B4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51" y="1990945"/>
                <a:ext cx="1754135" cy="246221"/>
              </a:xfrm>
              <a:prstGeom prst="rect">
                <a:avLst/>
              </a:prstGeom>
              <a:blipFill>
                <a:blip r:embed="rId20"/>
                <a:stretch>
                  <a:fillRect l="-347" r="-1736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37D6B12-73D1-A5C8-C5A7-350B4EB02B0D}"/>
                  </a:ext>
                </a:extLst>
              </p:cNvPr>
              <p:cNvSpPr txBox="1"/>
              <p:nvPr/>
            </p:nvSpPr>
            <p:spPr>
              <a:xfrm>
                <a:off x="4176837" y="2249947"/>
                <a:ext cx="1875295" cy="5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/>
                  <a:t>, where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2⋅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37D6B12-73D1-A5C8-C5A7-350B4EB02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37" y="2249947"/>
                <a:ext cx="1875295" cy="594009"/>
              </a:xfrm>
              <a:prstGeom prst="rect">
                <a:avLst/>
              </a:prstGeom>
              <a:blipFill>
                <a:blip r:embed="rId21"/>
                <a:stretch>
                  <a:fillRect t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638F858-C395-E7E5-2506-02575C858A3F}"/>
                  </a:ext>
                </a:extLst>
              </p:cNvPr>
              <p:cNvSpPr txBox="1"/>
              <p:nvPr/>
            </p:nvSpPr>
            <p:spPr>
              <a:xfrm>
                <a:off x="8405242" y="2249947"/>
                <a:ext cx="1875295" cy="5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/>
                  <a:t>, where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638F858-C395-E7E5-2506-02575C85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42" y="2249947"/>
                <a:ext cx="1875295" cy="594009"/>
              </a:xfrm>
              <a:prstGeom prst="rect">
                <a:avLst/>
              </a:prstGeom>
              <a:blipFill>
                <a:blip r:embed="rId22"/>
                <a:stretch>
                  <a:fillRect t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DB0D09E-7E67-250D-288D-CBB9AC6DE432}"/>
                  </a:ext>
                </a:extLst>
              </p:cNvPr>
              <p:cNvSpPr txBox="1"/>
              <p:nvPr/>
            </p:nvSpPr>
            <p:spPr>
              <a:xfrm>
                <a:off x="8461942" y="2028056"/>
                <a:ext cx="1754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DB0D09E-7E67-250D-288D-CBB9AC6DE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942" y="2028056"/>
                <a:ext cx="1754135" cy="246221"/>
              </a:xfrm>
              <a:prstGeom prst="rect">
                <a:avLst/>
              </a:prstGeom>
              <a:blipFill>
                <a:blip r:embed="rId23"/>
                <a:stretch>
                  <a:fillRect r="-1736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0CA9ED9-A23C-CB5B-2AA9-CC683F41B355}"/>
                  </a:ext>
                </a:extLst>
              </p:cNvPr>
              <p:cNvSpPr txBox="1"/>
              <p:nvPr/>
            </p:nvSpPr>
            <p:spPr>
              <a:xfrm>
                <a:off x="951135" y="2963652"/>
                <a:ext cx="586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0CA9ED9-A23C-CB5B-2AA9-CC683F41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5" y="2963652"/>
                <a:ext cx="586507" cy="276999"/>
              </a:xfrm>
              <a:prstGeom prst="rect">
                <a:avLst/>
              </a:prstGeom>
              <a:blipFill>
                <a:blip r:embed="rId24"/>
                <a:stretch>
                  <a:fillRect l="-8333" r="-3125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DA63A5E-39BC-2072-9578-B2EEAA88BDDE}"/>
                  </a:ext>
                </a:extLst>
              </p:cNvPr>
              <p:cNvSpPr txBox="1"/>
              <p:nvPr/>
            </p:nvSpPr>
            <p:spPr>
              <a:xfrm>
                <a:off x="3799009" y="2963653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DA63A5E-39BC-2072-9578-B2EEAA88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09" y="2963653"/>
                <a:ext cx="227626" cy="276999"/>
              </a:xfrm>
              <a:prstGeom prst="rect">
                <a:avLst/>
              </a:prstGeom>
              <a:blipFill>
                <a:blip r:embed="rId25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E637B00-8B66-340F-2C98-E32B15C6E9BE}"/>
                  </a:ext>
                </a:extLst>
              </p:cNvPr>
              <p:cNvSpPr txBox="1"/>
              <p:nvPr/>
            </p:nvSpPr>
            <p:spPr>
              <a:xfrm>
                <a:off x="6217839" y="2963653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E637B00-8B66-340F-2C98-E32B15C6E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39" y="2963653"/>
                <a:ext cx="227626" cy="276999"/>
              </a:xfrm>
              <a:prstGeom prst="rect">
                <a:avLst/>
              </a:prstGeom>
              <a:blipFill>
                <a:blip r:embed="rId26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BE05D-2CF2-A66C-CBA1-8B6E9961CD5D}"/>
                  </a:ext>
                </a:extLst>
              </p:cNvPr>
              <p:cNvSpPr txBox="1"/>
              <p:nvPr/>
            </p:nvSpPr>
            <p:spPr>
              <a:xfrm>
                <a:off x="8024307" y="2967962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BE05D-2CF2-A66C-CBA1-8B6E9961C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7" y="2967962"/>
                <a:ext cx="227626" cy="276999"/>
              </a:xfrm>
              <a:prstGeom prst="rect">
                <a:avLst/>
              </a:prstGeom>
              <a:blipFill>
                <a:blip r:embed="rId27"/>
                <a:stretch>
                  <a:fillRect l="-15789" r="-13158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4CF8C6E-F81A-F188-57AB-816FC1767FDC}"/>
                  </a:ext>
                </a:extLst>
              </p:cNvPr>
              <p:cNvSpPr txBox="1"/>
              <p:nvPr/>
            </p:nvSpPr>
            <p:spPr>
              <a:xfrm>
                <a:off x="7107777" y="2963652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4CF8C6E-F81A-F188-57AB-816FC176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77" y="2963652"/>
                <a:ext cx="259686" cy="276999"/>
              </a:xfrm>
              <a:prstGeom prst="rect">
                <a:avLst/>
              </a:prstGeom>
              <a:blipFill>
                <a:blip r:embed="rId28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09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思想气泡: 云 28">
            <a:extLst>
              <a:ext uri="{FF2B5EF4-FFF2-40B4-BE49-F238E27FC236}">
                <a16:creationId xmlns:a16="http://schemas.microsoft.com/office/drawing/2014/main" id="{8EE7C50B-F6CB-6BDC-ED8F-171672530802}"/>
              </a:ext>
            </a:extLst>
          </p:cNvPr>
          <p:cNvSpPr/>
          <p:nvPr/>
        </p:nvSpPr>
        <p:spPr>
          <a:xfrm>
            <a:off x="5505446" y="1260571"/>
            <a:ext cx="3470744" cy="1355601"/>
          </a:xfrm>
          <a:prstGeom prst="cloudCallout">
            <a:avLst>
              <a:gd name="adj1" fmla="val -54291"/>
              <a:gd name="adj2" fmla="val 95240"/>
            </a:avLst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544D2558-D604-13D4-F5D7-4FADA99DAF3A}"/>
              </a:ext>
            </a:extLst>
          </p:cNvPr>
          <p:cNvSpPr/>
          <p:nvPr/>
        </p:nvSpPr>
        <p:spPr>
          <a:xfrm>
            <a:off x="1312146" y="2344871"/>
            <a:ext cx="2806630" cy="461945"/>
          </a:xfrm>
          <a:prstGeom prst="wedgeRoundRectCallout">
            <a:avLst>
              <a:gd name="adj1" fmla="val -54263"/>
              <a:gd name="adj2" fmla="val -37334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A2E70B4-05E7-37D8-B2F5-21D2545F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from Huge Distributions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D6B36-5735-19CF-24D6-E26894FA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146" y="2399294"/>
            <a:ext cx="2806630" cy="339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Generate a random dog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remium Vector | Cute Robot Waving Hand Cartoon Illustration.">
            <a:extLst>
              <a:ext uri="{FF2B5EF4-FFF2-40B4-BE49-F238E27FC236}">
                <a16:creationId xmlns:a16="http://schemas.microsoft.com/office/drawing/2014/main" id="{0BF48532-DF72-D971-25DD-A71F885C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91" y="3368282"/>
            <a:ext cx="871578" cy="8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D00D3C6C-FE96-5F6E-0A5C-23A29382D997}"/>
              </a:ext>
            </a:extLst>
          </p:cNvPr>
          <p:cNvSpPr/>
          <p:nvPr/>
        </p:nvSpPr>
        <p:spPr>
          <a:xfrm>
            <a:off x="2425148" y="3304743"/>
            <a:ext cx="2139812" cy="2173705"/>
          </a:xfrm>
          <a:prstGeom prst="wedgeRoundRectCallout">
            <a:avLst>
              <a:gd name="adj1" fmla="val 61660"/>
              <a:gd name="adj2" fmla="val -36265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4" descr="A friendly, medium-sized dog with a golden-brown coat, floppy ears, and a wagging tail. The dog is sitting in a grassy park on a sunny day, with a few trees and a blue sky in the background.">
            <a:extLst>
              <a:ext uri="{FF2B5EF4-FFF2-40B4-BE49-F238E27FC236}">
                <a16:creationId xmlns:a16="http://schemas.microsoft.com/office/drawing/2014/main" id="{FBBCD1FA-6F17-1AD0-C7EE-466F2474D4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9B5061-7EBE-0D54-F5C8-A9425773F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00" y="3528840"/>
            <a:ext cx="1742815" cy="17428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EE0973-F6C5-B8EB-BFAB-049DF296A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69" y="2994022"/>
            <a:ext cx="871578" cy="8715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CB01537-45BB-9BD7-C932-3FDCFD92B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69" y="4038853"/>
            <a:ext cx="871579" cy="8715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BBEC4F-5F75-C1E6-4A41-621322A73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33" y="2992482"/>
            <a:ext cx="871579" cy="8715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C345F8-4594-6DF3-49AC-130EF18D1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33" y="4038854"/>
            <a:ext cx="871578" cy="8715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BFBB8F-F3C1-58EE-0934-EF2B7C3A7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68" y="5144483"/>
            <a:ext cx="871578" cy="8715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9525287-34EC-3376-8757-0BA5218B4F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33" y="5144483"/>
            <a:ext cx="871578" cy="87157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08EA591-9D3E-B5A4-A9EB-A5EC3304897A}"/>
              </a:ext>
            </a:extLst>
          </p:cNvPr>
          <p:cNvSpPr txBox="1"/>
          <p:nvPr/>
        </p:nvSpPr>
        <p:spPr>
          <a:xfrm>
            <a:off x="67254" y="6532968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(photos generated by DALL·E)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75DFB6B-5788-05DF-0D23-8BE1743E8800}"/>
                  </a:ext>
                </a:extLst>
              </p:cNvPr>
              <p:cNvSpPr txBox="1"/>
              <p:nvPr/>
            </p:nvSpPr>
            <p:spPr>
              <a:xfrm>
                <a:off x="7591912" y="3305160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36C83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75DFB6B-5788-05DF-0D23-8BE1743E8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12" y="3305160"/>
                <a:ext cx="1271887" cy="246221"/>
              </a:xfrm>
              <a:prstGeom prst="rect">
                <a:avLst/>
              </a:prstGeom>
              <a:blipFill>
                <a:blip r:embed="rId13"/>
                <a:stretch>
                  <a:fillRect l="-4785" t="-2439" r="-3349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C83B78-DF5B-A71D-E398-D5D8683521BB}"/>
                  </a:ext>
                </a:extLst>
              </p:cNvPr>
              <p:cNvSpPr txBox="1"/>
              <p:nvPr/>
            </p:nvSpPr>
            <p:spPr>
              <a:xfrm>
                <a:off x="7591912" y="4290636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36C83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C83B78-DF5B-A71D-E398-D5D868352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12" y="4290636"/>
                <a:ext cx="1271887" cy="246221"/>
              </a:xfrm>
              <a:prstGeom prst="rect">
                <a:avLst/>
              </a:prstGeom>
              <a:blipFill>
                <a:blip r:embed="rId14"/>
                <a:stretch>
                  <a:fillRect l="-4785" t="-2500" r="-3349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01FBF25-FA6B-7DD7-FC02-9C98934E7070}"/>
                  </a:ext>
                </a:extLst>
              </p:cNvPr>
              <p:cNvSpPr txBox="1"/>
              <p:nvPr/>
            </p:nvSpPr>
            <p:spPr>
              <a:xfrm>
                <a:off x="7590009" y="5351208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36C83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01FBF25-FA6B-7DD7-FC02-9C98934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009" y="5351208"/>
                <a:ext cx="1271887" cy="246221"/>
              </a:xfrm>
              <a:prstGeom prst="rect">
                <a:avLst/>
              </a:prstGeom>
              <a:blipFill>
                <a:blip r:embed="rId15"/>
                <a:stretch>
                  <a:fillRect l="-4785" t="-2500" r="-3349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DE86C112-D760-B46C-0559-38DB4A77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4" y="2111921"/>
            <a:ext cx="871579" cy="8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F14D0D-9050-5E1C-28F1-6B148874176D}"/>
                  </a:ext>
                </a:extLst>
              </p:cNvPr>
              <p:cNvSpPr txBox="1"/>
              <p:nvPr/>
            </p:nvSpPr>
            <p:spPr>
              <a:xfrm>
                <a:off x="10185116" y="3305159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F14D0D-9050-5E1C-28F1-6B1488741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116" y="3305159"/>
                <a:ext cx="1271887" cy="246221"/>
              </a:xfrm>
              <a:prstGeom prst="rect">
                <a:avLst/>
              </a:prstGeom>
              <a:blipFill>
                <a:blip r:embed="rId17"/>
                <a:stretch>
                  <a:fillRect l="-5288" t="-2439" r="-3365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F58B18-F6BB-81DF-8F9C-459E98BB3582}"/>
                  </a:ext>
                </a:extLst>
              </p:cNvPr>
              <p:cNvSpPr txBox="1"/>
              <p:nvPr/>
            </p:nvSpPr>
            <p:spPr>
              <a:xfrm>
                <a:off x="10185116" y="4290636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BF58B18-F6BB-81DF-8F9C-459E98BB3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116" y="4290636"/>
                <a:ext cx="1271887" cy="246221"/>
              </a:xfrm>
              <a:prstGeom prst="rect">
                <a:avLst/>
              </a:prstGeom>
              <a:blipFill>
                <a:blip r:embed="rId18"/>
                <a:stretch>
                  <a:fillRect l="-5288" t="-2500" r="-336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37205CF-0EB3-E034-9FF3-5155A60BD287}"/>
                  </a:ext>
                </a:extLst>
              </p:cNvPr>
              <p:cNvSpPr txBox="1"/>
              <p:nvPr/>
            </p:nvSpPr>
            <p:spPr>
              <a:xfrm>
                <a:off x="10190492" y="5351208"/>
                <a:ext cx="1271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37205CF-0EB3-E034-9FF3-5155A60BD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492" y="5351208"/>
                <a:ext cx="1271887" cy="246221"/>
              </a:xfrm>
              <a:prstGeom prst="rect">
                <a:avLst/>
              </a:prstGeom>
              <a:blipFill>
                <a:blip r:embed="rId19"/>
                <a:stretch>
                  <a:fillRect l="-5288" t="-2500" r="-336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681A7D8-CCD3-56E8-207D-6BCFCC433D42}"/>
                  </a:ext>
                </a:extLst>
              </p:cNvPr>
              <p:cNvSpPr txBox="1"/>
              <p:nvPr/>
            </p:nvSpPr>
            <p:spPr>
              <a:xfrm>
                <a:off x="5810246" y="1321409"/>
                <a:ext cx="43748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word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picture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lit/>
                        </m:rP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36C83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lit/>
                        </m:rP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681A7D8-CCD3-56E8-207D-6BCFCC433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46" y="1321409"/>
                <a:ext cx="4374870" cy="738664"/>
              </a:xfrm>
              <a:prstGeom prst="rect">
                <a:avLst/>
              </a:prstGeom>
              <a:blipFill>
                <a:blip r:embed="rId20"/>
                <a:stretch>
                  <a:fillRect l="-41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FDF5168-E30E-7861-6091-AD0A5A269A67}"/>
                  </a:ext>
                </a:extLst>
              </p:cNvPr>
              <p:cNvSpPr txBox="1"/>
              <p:nvPr/>
            </p:nvSpPr>
            <p:spPr>
              <a:xfrm>
                <a:off x="6901166" y="625596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FDF5168-E30E-7861-6091-AD0A5A26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66" y="6255969"/>
                <a:ext cx="134652" cy="276999"/>
              </a:xfrm>
              <a:prstGeom prst="rect">
                <a:avLst/>
              </a:prstGeom>
              <a:blipFill>
                <a:blip r:embed="rId21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F7C08C-76AF-A489-3892-22EEA644E605}"/>
                  </a:ext>
                </a:extLst>
              </p:cNvPr>
              <p:cNvSpPr txBox="1"/>
              <p:nvPr/>
            </p:nvSpPr>
            <p:spPr>
              <a:xfrm>
                <a:off x="9551622" y="6255969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F7C08C-76AF-A489-3892-22EEA644E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22" y="6255969"/>
                <a:ext cx="134652" cy="276999"/>
              </a:xfrm>
              <a:prstGeom prst="rect">
                <a:avLst/>
              </a:prstGeom>
              <a:blipFill>
                <a:blip r:embed="rId2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DD403B0F-D030-19CC-6854-B21B1659060F}"/>
              </a:ext>
            </a:extLst>
          </p:cNvPr>
          <p:cNvSpPr/>
          <p:nvPr/>
        </p:nvSpPr>
        <p:spPr>
          <a:xfrm>
            <a:off x="6407897" y="2817689"/>
            <a:ext cx="1112390" cy="3903786"/>
          </a:xfrm>
          <a:prstGeom prst="rect">
            <a:avLst/>
          </a:prstGeom>
          <a:noFill/>
          <a:ln w="38100">
            <a:solidFill>
              <a:srgbClr val="36C83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60CF83DC-00B5-2650-EE88-5E6B99DDDFBA}"/>
              </a:ext>
            </a:extLst>
          </p:cNvPr>
          <p:cNvCxnSpPr>
            <a:cxnSpLocks/>
            <a:stCxn id="32" idx="1"/>
            <a:endCxn id="1026" idx="2"/>
          </p:cNvCxnSpPr>
          <p:nvPr/>
        </p:nvCxnSpPr>
        <p:spPr>
          <a:xfrm rot="10800000">
            <a:off x="5254281" y="4239860"/>
            <a:ext cx="1153617" cy="529722"/>
          </a:xfrm>
          <a:prstGeom prst="curvedConnector2">
            <a:avLst/>
          </a:prstGeom>
          <a:ln w="38100">
            <a:solidFill>
              <a:srgbClr val="36C83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2AA6AB5-C471-5BC8-6CC3-97B1EEB71330}"/>
                  </a:ext>
                </a:extLst>
              </p:cNvPr>
              <p:cNvSpPr txBox="1"/>
              <p:nvPr/>
            </p:nvSpPr>
            <p:spPr>
              <a:xfrm>
                <a:off x="5378236" y="4800307"/>
                <a:ext cx="8640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36C836"/>
                          </a:solidFill>
                          <a:latin typeface="Cambria Math" panose="02040503050406030204" pitchFamily="18" charset="0"/>
                        </a:rPr>
                        <m:t>uniform</m:t>
                      </m:r>
                    </m:oMath>
                  </m:oMathPara>
                </a14:m>
                <a:endParaRPr lang="zh-CN" altLang="en-US" dirty="0">
                  <a:solidFill>
                    <a:srgbClr val="36C836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2AA6AB5-C471-5BC8-6CC3-97B1EEB7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36" y="4800307"/>
                <a:ext cx="864019" cy="276999"/>
              </a:xfrm>
              <a:prstGeom prst="rect">
                <a:avLst/>
              </a:prstGeom>
              <a:blipFill>
                <a:blip r:embed="rId23"/>
                <a:stretch>
                  <a:fillRect l="-5634" r="-6338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9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 animBg="1"/>
      <p:bldP spid="3" grpId="0" build="p"/>
      <p:bldP spid="4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FDC6E41-7E87-169E-4FDF-C54182F1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4070DFE-9AD8-3358-A298-866BE63F5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7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0BFA7-F551-67F3-812C-07CA9CFD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23" y="2229620"/>
            <a:ext cx="10515600" cy="1325563"/>
          </a:xfrm>
        </p:spPr>
        <p:txBody>
          <a:bodyPr/>
          <a:lstStyle/>
          <a:p>
            <a:r>
              <a:rPr lang="en-US" altLang="zh-CN" dirty="0"/>
              <a:t>Open Problems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4B965A-4A2A-EF3F-B461-6DEC330C6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89689"/>
                <a:ext cx="10515600" cy="357247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endParaRPr lang="en-US" altLang="zh-CN" dirty="0"/>
              </a:p>
              <a:p>
                <a:pPr>
                  <a:spcAft>
                    <a:spcPts val="1800"/>
                  </a:spcAft>
                </a:pPr>
                <a:r>
                  <a:rPr lang="en-US" altLang="zh-CN" dirty="0"/>
                  <a:t>Planar perfect matchings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poly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time?</a:t>
                </a:r>
              </a:p>
              <a:p>
                <a:r>
                  <a:rPr lang="en-US" altLang="zh-CN" dirty="0"/>
                  <a:t>Close the gap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Analysis of the algorithm is tight, so the algorithm has to change.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altLang="zh-CN" dirty="0"/>
                  <a:t>Potential change: add in Picard-like iterations.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4B965A-4A2A-EF3F-B461-6DEC330C6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89689"/>
                <a:ext cx="10515600" cy="3572475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4">
            <a:extLst>
              <a:ext uri="{FF2B5EF4-FFF2-40B4-BE49-F238E27FC236}">
                <a16:creationId xmlns:a16="http://schemas.microsoft.com/office/drawing/2014/main" id="{9E893F9F-88B9-224F-0F4E-A14C613CCFEA}"/>
              </a:ext>
            </a:extLst>
          </p:cNvPr>
          <p:cNvSpPr txBox="1">
            <a:spLocks/>
          </p:cNvSpPr>
          <p:nvPr/>
        </p:nvSpPr>
        <p:spPr>
          <a:xfrm>
            <a:off x="1005177" y="2397378"/>
            <a:ext cx="10515600" cy="1912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800" b="1" kern="1200" dirty="0">
                <a:solidFill>
                  <a:srgbClr val="009AB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Parallel reduction of sampling to counting with polynomial speedups.</a:t>
            </a:r>
          </a:p>
          <a:p>
            <a:pPr lvl="1"/>
            <a:r>
              <a:rPr lang="en-US" altLang="zh-CN" dirty="0"/>
              <a:t>And, a polynomial speedup is the best we have in general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9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0104 -0.3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0E41C-866B-2E38-94C2-9BBB86ED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AACCFF-E6DD-D0A1-EB4C-D7947E1BB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Questions are welcomed!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45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F6AF9-BE58-883D-8136-4AD8867D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and Sampling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F93FB9-102F-66A5-A216-D6D27378AD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049982"/>
              </a:xfrm>
            </p:spPr>
            <p:txBody>
              <a:bodyPr/>
              <a:lstStyle/>
              <a:p>
                <a:r>
                  <a:rPr lang="en-US" altLang="zh-CN" dirty="0"/>
                  <a:t>Given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altLang="zh-CN" b="0" i="1" dirty="0"/>
              </a:p>
              <a:p>
                <a:pPr lvl="1">
                  <a:spcAft>
                    <a:spcPts val="1200"/>
                  </a:spcAft>
                </a:pPr>
                <a:r>
                  <a:rPr lang="en-US" altLang="zh-CN" dirty="0"/>
                  <a:t>In the induced distribution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Approximate Sampling (FPAUS):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zh-CN" dirty="0"/>
                  <a:t>Output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𝐴𝐿𝐺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time</a:t>
                </a:r>
              </a:p>
              <a:p>
                <a:r>
                  <a:rPr lang="en-US" altLang="zh-CN" dirty="0"/>
                  <a:t>Fundamental result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[Jerrum-Valiant-Vazirani’86]</a:t>
                </a:r>
              </a:p>
              <a:p>
                <a:pPr lvl="1"/>
                <a:r>
                  <a:rPr lang="en-US" altLang="zh-CN" dirty="0"/>
                  <a:t>Approximate sampling = Approximate Counting under polynomial-time Turing reduction for “self-reducible” problems</a:t>
                </a:r>
              </a:p>
              <a:p>
                <a:r>
                  <a:rPr lang="en-US" altLang="zh-CN" dirty="0"/>
                  <a:t>Approximate Counting (FPRAS):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zh-CN" dirty="0"/>
                  <a:t>Output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∈[0,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∈(1±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dirty="0"/>
                  <a:t> with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en-US" altLang="zh-CN" dirty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F93FB9-102F-66A5-A216-D6D27378AD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049982"/>
              </a:xfrm>
              <a:blipFill>
                <a:blip r:embed="rId4"/>
                <a:stretch>
                  <a:fillRect l="-1043" t="-2051" b="-7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31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zard Cartoon Character Mascot Stock Vector - Illustration of merlin,  magician: 126860396">
            <a:extLst>
              <a:ext uri="{FF2B5EF4-FFF2-40B4-BE49-F238E27FC236}">
                <a16:creationId xmlns:a16="http://schemas.microsoft.com/office/drawing/2014/main" id="{3A3C5E71-5EFC-711B-DBDF-0DF65B6F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39" y="2452256"/>
            <a:ext cx="1813406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流程图: 可选过程 22">
            <a:extLst>
              <a:ext uri="{FF2B5EF4-FFF2-40B4-BE49-F238E27FC236}">
                <a16:creationId xmlns:a16="http://schemas.microsoft.com/office/drawing/2014/main" id="{3987D80B-CB4F-B3D6-0EAC-09EBA101549B}"/>
              </a:ext>
            </a:extLst>
          </p:cNvPr>
          <p:cNvSpPr/>
          <p:nvPr/>
        </p:nvSpPr>
        <p:spPr>
          <a:xfrm>
            <a:off x="7641203" y="2615979"/>
            <a:ext cx="2679590" cy="2727298"/>
          </a:xfrm>
          <a:prstGeom prst="flowChartAlternateProcess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F32926E-C27B-1AB9-C21C-9AB75E73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Sampling via Counting Oracles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3C0BC3-70E2-043C-6367-1A89D176C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3272"/>
                <a:ext cx="10515600" cy="49668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Counting oracle</a:t>
                </a:r>
              </a:p>
              <a:p>
                <a:pPr lvl="1"/>
                <a:r>
                  <a:rPr lang="en-US" altLang="zh-CN" dirty="0"/>
                  <a:t>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Conditional marginal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endChr m:val="|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queries (optimal)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rounds of queries</a:t>
                </a:r>
              </a:p>
              <a:p>
                <a:r>
                  <a:rPr lang="en-US" altLang="zh-CN" dirty="0"/>
                  <a:t>This talk</a:t>
                </a:r>
              </a:p>
              <a:p>
                <a:pPr lvl="1"/>
                <a:r>
                  <a:rPr lang="en-US" altLang="zh-CN" dirty="0"/>
                  <a:t>Minimize #rounds</a:t>
                </a:r>
              </a:p>
              <a:p>
                <a:pPr lvl="1"/>
                <a:r>
                  <a:rPr lang="en-US" altLang="zh-CN" dirty="0"/>
                  <a:t>Parallelize computation </a:t>
                </a:r>
              </a:p>
              <a:p>
                <a:pPr lvl="1"/>
                <a:r>
                  <a:rPr lang="en-US" altLang="zh-CN" dirty="0"/>
                  <a:t>Allow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queries in total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3C0BC3-70E2-043C-6367-1A89D176C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3272"/>
                <a:ext cx="10515600" cy="4966855"/>
              </a:xfrm>
              <a:blipFill>
                <a:blip r:embed="rId7"/>
                <a:stretch>
                  <a:fillRect l="-1043" t="-2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71B4D8E-2178-F55D-14DC-61052C46D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558" y="3186548"/>
            <a:ext cx="2430333" cy="134626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069D5BA-FD3D-517E-9E4F-F5C3234D2A6E}"/>
              </a:ext>
            </a:extLst>
          </p:cNvPr>
          <p:cNvCxnSpPr>
            <a:cxnSpLocks/>
          </p:cNvCxnSpPr>
          <p:nvPr/>
        </p:nvCxnSpPr>
        <p:spPr>
          <a:xfrm>
            <a:off x="7820891" y="3186548"/>
            <a:ext cx="2421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C727FF-7A94-7364-38DE-E00C8FA2A71F}"/>
                  </a:ext>
                </a:extLst>
              </p:cNvPr>
              <p:cNvSpPr txBox="1"/>
              <p:nvPr/>
            </p:nvSpPr>
            <p:spPr>
              <a:xfrm>
                <a:off x="8840965" y="2867940"/>
                <a:ext cx="421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1,∅</m:t>
                      </m:r>
                    </m:oMath>
                  </m:oMathPara>
                </a14:m>
                <a:endParaRPr lang="zh-CN" altLang="en-US" dirty="0">
                  <a:solidFill>
                    <a:srgbClr val="B6701C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C727FF-7A94-7364-38DE-E00C8FA2A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65" y="2867940"/>
                <a:ext cx="421589" cy="276999"/>
              </a:xfrm>
              <a:prstGeom prst="rect">
                <a:avLst/>
              </a:prstGeom>
              <a:blipFill>
                <a:blip r:embed="rId9"/>
                <a:stretch>
                  <a:fillRect l="-11594" r="-15942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E3737E0-112B-5761-BAF6-27174EEEFB0A}"/>
              </a:ext>
            </a:extLst>
          </p:cNvPr>
          <p:cNvCxnSpPr>
            <a:cxnSpLocks/>
          </p:cNvCxnSpPr>
          <p:nvPr/>
        </p:nvCxnSpPr>
        <p:spPr>
          <a:xfrm flipH="1">
            <a:off x="7820891" y="3546766"/>
            <a:ext cx="2421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2335CC-3589-F0CB-FB1E-BA521E80C52B}"/>
                  </a:ext>
                </a:extLst>
              </p:cNvPr>
              <p:cNvSpPr txBox="1"/>
              <p:nvPr/>
            </p:nvSpPr>
            <p:spPr>
              <a:xfrm>
                <a:off x="8717116" y="3228158"/>
                <a:ext cx="628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B6701C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2335CC-3589-F0CB-FB1E-BA521E80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16" y="3228158"/>
                <a:ext cx="628698" cy="276999"/>
              </a:xfrm>
              <a:prstGeom prst="rect">
                <a:avLst/>
              </a:prstGeom>
              <a:blipFill>
                <a:blip r:embed="rId10"/>
                <a:stretch>
                  <a:fillRect l="-7767" t="-4444" r="-1359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F818BA-2517-65A6-E316-CEEF095784AB}"/>
                  </a:ext>
                </a:extLst>
              </p:cNvPr>
              <p:cNvSpPr txBox="1"/>
              <p:nvPr/>
            </p:nvSpPr>
            <p:spPr>
              <a:xfrm>
                <a:off x="6326906" y="3131084"/>
                <a:ext cx="331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F818BA-2517-65A6-E316-CEEF0957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06" y="3131084"/>
                <a:ext cx="331501" cy="276999"/>
              </a:xfrm>
              <a:prstGeom prst="rect">
                <a:avLst/>
              </a:prstGeom>
              <a:blipFill>
                <a:blip r:embed="rId11"/>
                <a:stretch>
                  <a:fillRect l="-925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FFA4236-0FFD-D93E-996C-150728388BDB}"/>
              </a:ext>
            </a:extLst>
          </p:cNvPr>
          <p:cNvCxnSpPr>
            <a:cxnSpLocks/>
          </p:cNvCxnSpPr>
          <p:nvPr/>
        </p:nvCxnSpPr>
        <p:spPr>
          <a:xfrm>
            <a:off x="7827817" y="3900059"/>
            <a:ext cx="2421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717A6-964D-971F-AEAA-771ECB9F338E}"/>
                  </a:ext>
                </a:extLst>
              </p:cNvPr>
              <p:cNvSpPr txBox="1"/>
              <p:nvPr/>
            </p:nvSpPr>
            <p:spPr>
              <a:xfrm>
                <a:off x="8635680" y="3609117"/>
                <a:ext cx="8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B6701C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6717A6-964D-971F-AEAA-771ECB9F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680" y="3609117"/>
                <a:ext cx="891783" cy="276999"/>
              </a:xfrm>
              <a:prstGeom prst="rect">
                <a:avLst/>
              </a:prstGeom>
              <a:blipFill>
                <a:blip r:embed="rId12"/>
                <a:stretch>
                  <a:fillRect l="-5479" r="-1370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A5A93AA-0355-F652-1616-B80B1ECAC1B1}"/>
              </a:ext>
            </a:extLst>
          </p:cNvPr>
          <p:cNvCxnSpPr>
            <a:cxnSpLocks/>
          </p:cNvCxnSpPr>
          <p:nvPr/>
        </p:nvCxnSpPr>
        <p:spPr>
          <a:xfrm flipH="1">
            <a:off x="7834745" y="4260277"/>
            <a:ext cx="2421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3767C8B-5485-DB84-4536-A75E9D895F65}"/>
                  </a:ext>
                </a:extLst>
              </p:cNvPr>
              <p:cNvSpPr txBox="1"/>
              <p:nvPr/>
            </p:nvSpPr>
            <p:spPr>
              <a:xfrm>
                <a:off x="8316269" y="3962409"/>
                <a:ext cx="1470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B6701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B6701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B6701C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3767C8B-5485-DB84-4536-A75E9D89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69" y="3962409"/>
                <a:ext cx="1470980" cy="276999"/>
              </a:xfrm>
              <a:prstGeom prst="rect">
                <a:avLst/>
              </a:prstGeom>
              <a:blipFill>
                <a:blip r:embed="rId13"/>
                <a:stretch>
                  <a:fillRect l="-2893" t="-2222" r="-454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A7D87ED-3AE6-7FA5-3E22-5B32DAAF2DCC}"/>
                  </a:ext>
                </a:extLst>
              </p:cNvPr>
              <p:cNvSpPr txBox="1"/>
              <p:nvPr/>
            </p:nvSpPr>
            <p:spPr>
              <a:xfrm>
                <a:off x="6623389" y="3131084"/>
                <a:ext cx="336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A7D87ED-3AE6-7FA5-3E22-5B32DAAF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89" y="3131084"/>
                <a:ext cx="336822" cy="276999"/>
              </a:xfrm>
              <a:prstGeom prst="rect">
                <a:avLst/>
              </a:prstGeom>
              <a:blipFill>
                <a:blip r:embed="rId14"/>
                <a:stretch>
                  <a:fillRect l="-9091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917B87-0FE9-6ED5-2FBA-8A7CE8A3DE42}"/>
                  </a:ext>
                </a:extLst>
              </p:cNvPr>
              <p:cNvSpPr txBox="1"/>
              <p:nvPr/>
            </p:nvSpPr>
            <p:spPr>
              <a:xfrm>
                <a:off x="8984433" y="4440148"/>
                <a:ext cx="1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917B87-0FE9-6ED5-2FBA-8A7CE8A3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433" y="4440148"/>
                <a:ext cx="134652" cy="276999"/>
              </a:xfrm>
              <a:prstGeom prst="rect">
                <a:avLst/>
              </a:prstGeom>
              <a:blipFill>
                <a:blip r:embed="rId15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AAAA9E-591B-A1A8-CA92-2296FCE22F71}"/>
                  </a:ext>
                </a:extLst>
              </p:cNvPr>
              <p:cNvSpPr txBox="1"/>
              <p:nvPr/>
            </p:nvSpPr>
            <p:spPr>
              <a:xfrm>
                <a:off x="6954890" y="313108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AAAA9E-591B-A1A8-CA92-2296FCE2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90" y="3131083"/>
                <a:ext cx="259686" cy="276999"/>
              </a:xfrm>
              <a:prstGeom prst="rect">
                <a:avLst/>
              </a:prstGeom>
              <a:blipFill>
                <a:blip r:embed="rId16"/>
                <a:stretch>
                  <a:fillRect l="-4762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636DB0-7E72-B68C-11F8-98D3C198710D}"/>
                  </a:ext>
                </a:extLst>
              </p:cNvPr>
              <p:cNvSpPr txBox="1"/>
              <p:nvPr/>
            </p:nvSpPr>
            <p:spPr>
              <a:xfrm>
                <a:off x="8174218" y="2784102"/>
                <a:ext cx="2572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solidFill>
                      <a:srgbClr val="B6701C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B6701C"/>
                    </a:solidFill>
                    <a:latin typeface="Cambria Math" panose="02040503050406030204" pitchFamily="18" charset="0"/>
                  </a:rPr>
                  <a:t>queries</a:t>
                </a:r>
                <a:endParaRPr lang="zh-CN" altLang="en-US" dirty="0">
                  <a:solidFill>
                    <a:srgbClr val="B6701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636DB0-7E72-B68C-11F8-98D3C1987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218" y="2784102"/>
                <a:ext cx="2572673" cy="369332"/>
              </a:xfrm>
              <a:prstGeom prst="rect">
                <a:avLst/>
              </a:prstGeom>
              <a:blipFill>
                <a:blip r:embed="rId17"/>
                <a:stretch>
                  <a:fillRect l="-711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0B3CD9-9E97-912D-5EBF-9BDDB27E39C5}"/>
                  </a:ext>
                </a:extLst>
              </p:cNvPr>
              <p:cNvSpPr txBox="1"/>
              <p:nvPr/>
            </p:nvSpPr>
            <p:spPr>
              <a:xfrm>
                <a:off x="8182169" y="3527556"/>
                <a:ext cx="2572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solidFill>
                          <a:srgbClr val="B6701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solidFill>
                      <a:srgbClr val="B6701C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B6701C"/>
                    </a:solidFill>
                    <a:latin typeface="Cambria Math" panose="02040503050406030204" pitchFamily="18" charset="0"/>
                  </a:rPr>
                  <a:t>queries</a:t>
                </a:r>
                <a:endParaRPr lang="zh-CN" altLang="en-US" dirty="0">
                  <a:solidFill>
                    <a:srgbClr val="B6701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0B3CD9-9E97-912D-5EBF-9BDDB27E3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69" y="3527556"/>
                <a:ext cx="2572673" cy="369332"/>
              </a:xfrm>
              <a:prstGeom prst="rect">
                <a:avLst/>
              </a:prstGeom>
              <a:blipFill>
                <a:blip r:embed="rId18"/>
                <a:stretch>
                  <a:fillRect l="-711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C84267-DB06-50D6-8577-962CE861F39D}"/>
                  </a:ext>
                </a:extLst>
              </p:cNvPr>
              <p:cNvSpPr txBox="1"/>
              <p:nvPr/>
            </p:nvSpPr>
            <p:spPr>
              <a:xfrm>
                <a:off x="8515847" y="3191294"/>
                <a:ext cx="105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i="1">
                    <a:solidFill>
                      <a:srgbClr val="B6701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⋅|⋅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C84267-DB06-50D6-8577-962CE861F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847" y="3191294"/>
                <a:ext cx="1058944" cy="369332"/>
              </a:xfrm>
              <a:prstGeom prst="rect">
                <a:avLst/>
              </a:prstGeom>
              <a:blipFill>
                <a:blip r:embed="rId19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D7F97AE-B74C-5572-922E-800E44EAC21C}"/>
                  </a:ext>
                </a:extLst>
              </p:cNvPr>
              <p:cNvSpPr txBox="1"/>
              <p:nvPr/>
            </p:nvSpPr>
            <p:spPr>
              <a:xfrm>
                <a:off x="8544557" y="3893917"/>
                <a:ext cx="105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i="1">
                    <a:solidFill>
                      <a:srgbClr val="B6701C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⋅|⋅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D7F97AE-B74C-5572-922E-800E44EA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557" y="3893917"/>
                <a:ext cx="1058944" cy="369332"/>
              </a:xfrm>
              <a:prstGeom prst="rect">
                <a:avLst/>
              </a:prstGeom>
              <a:blipFill>
                <a:blip r:embed="rId20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D8A3CC7-8A3B-AE61-9AE7-08E07B7704A6}"/>
              </a:ext>
            </a:extLst>
          </p:cNvPr>
          <p:cNvSpPr txBox="1"/>
          <p:nvPr/>
        </p:nvSpPr>
        <p:spPr>
          <a:xfrm>
            <a:off x="5600995" y="4634305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Algorithm</a:t>
            </a:r>
            <a:endParaRPr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04EA76-F627-5978-7EC0-D561E535E99A}"/>
              </a:ext>
            </a:extLst>
          </p:cNvPr>
          <p:cNvSpPr txBox="1"/>
          <p:nvPr/>
        </p:nvSpPr>
        <p:spPr>
          <a:xfrm>
            <a:off x="10719778" y="463869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Oracle</a:t>
            </a:r>
            <a:endParaRPr lang="zh-CN" altLang="en-US" b="1" dirty="0"/>
          </a:p>
        </p:txBody>
      </p:sp>
      <p:sp>
        <p:nvSpPr>
          <p:cNvPr id="29" name="流程图: 可选过程 28">
            <a:extLst>
              <a:ext uri="{FF2B5EF4-FFF2-40B4-BE49-F238E27FC236}">
                <a16:creationId xmlns:a16="http://schemas.microsoft.com/office/drawing/2014/main" id="{F2496F0C-99DD-F534-4EB4-8FC5C9F4FB35}"/>
              </a:ext>
            </a:extLst>
          </p:cNvPr>
          <p:cNvSpPr/>
          <p:nvPr/>
        </p:nvSpPr>
        <p:spPr>
          <a:xfrm>
            <a:off x="7636846" y="2716129"/>
            <a:ext cx="2679590" cy="1995055"/>
          </a:xfrm>
          <a:prstGeom prst="flowChartAlternateProcess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9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4" grpId="0"/>
      <p:bldP spid="6" grpId="0"/>
      <p:bldP spid="10" grpId="0"/>
      <p:bldP spid="11" grpId="0"/>
      <p:bldP spid="21" grpId="0"/>
      <p:bldP spid="22" grpId="0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55EF-D36E-8019-E4E7-11681CB2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Parallel-Efficient Counting Oracles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41B32A-397D-970F-E0FA-4A8E3132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45"/>
            <a:ext cx="10515600" cy="4968691"/>
          </a:xfrm>
        </p:spPr>
        <p:txBody>
          <a:bodyPr>
            <a:normAutofit/>
          </a:bodyPr>
          <a:lstStyle/>
          <a:p>
            <a:r>
              <a:rPr lang="en-US" altLang="zh-CN" dirty="0"/>
              <a:t>Determinant/Pfaffian-based counting:</a:t>
            </a:r>
          </a:p>
          <a:p>
            <a:pPr lvl="1"/>
            <a:r>
              <a:rPr lang="en-US" altLang="zh-CN" dirty="0"/>
              <a:t>Linear algebra operations are in </a:t>
            </a:r>
            <a:r>
              <a:rPr lang="en-US" altLang="zh-CN" b="1" dirty="0"/>
              <a:t>NC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[Csanky’75]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b="0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With other deterministic (approximate) counting techniques:</a:t>
            </a:r>
          </a:p>
          <a:p>
            <a:pPr lvl="1"/>
            <a:r>
              <a:rPr lang="en-US" altLang="zh-CN" dirty="0"/>
              <a:t>Correlation decay</a:t>
            </a:r>
          </a:p>
          <a:p>
            <a:pPr lvl="1"/>
            <a:r>
              <a:rPr lang="en-US" altLang="zh-CN" dirty="0" err="1"/>
              <a:t>Barvinok’s</a:t>
            </a:r>
            <a:r>
              <a:rPr lang="en-US" altLang="zh-CN" dirty="0"/>
              <a:t> 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4DA9BA-B982-8037-1447-77EBAE1D6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78" y="2579078"/>
            <a:ext cx="9732243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61CC9-BBB1-6948-59B3-EAE067D4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Practice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9CBE0-016C-207C-2873-8410757B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45"/>
            <a:ext cx="4919420" cy="5056118"/>
          </a:xfrm>
        </p:spPr>
        <p:txBody>
          <a:bodyPr>
            <a:normAutofit/>
          </a:bodyPr>
          <a:lstStyle/>
          <a:p>
            <a:r>
              <a:rPr lang="en-US" altLang="zh-CN" dirty="0"/>
              <a:t>Autoregressive model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Speculative decoding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[Chen et al.’23, Leviathan-Kalman-Matias’23] </a:t>
            </a:r>
          </a:p>
          <a:p>
            <a:r>
              <a:rPr lang="en-US" altLang="zh-CN" dirty="0"/>
              <a:t>Diffusion model 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Parallelized denoising diffusion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[Shih et al.’23]</a:t>
            </a:r>
          </a:p>
          <a:p>
            <a:r>
              <a:rPr lang="en-US" altLang="zh-CN" dirty="0"/>
              <a:t>Any-order autoregressive model</a:t>
            </a:r>
          </a:p>
          <a:p>
            <a:pPr lvl="1">
              <a:spcAft>
                <a:spcPts val="1200"/>
              </a:spcAft>
            </a:pPr>
            <a:r>
              <a:rPr lang="en-US" altLang="zh-CN" dirty="0"/>
              <a:t>Closely related to many popular modern neural networks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</a:rPr>
              <a:t>[Shih-Sadigh-Ermon’22]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6CD4FC-F028-39B2-934F-8590703A5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49" y="2270470"/>
            <a:ext cx="5915707" cy="32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1E236-B2D3-42F2-535D-8164BBA7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105934-0A3C-D19C-AF4F-79DD32DA8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40228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Can we have a strictly sublinear round complexity?</a:t>
                </a:r>
              </a:p>
              <a:p>
                <a:pPr lvl="1"/>
                <a:r>
                  <a:rPr lang="en-US" altLang="zh-CN" b="1" dirty="0">
                    <a:solidFill>
                      <a:srgbClr val="36C836"/>
                    </a:solidFill>
                  </a:rPr>
                  <a:t>Yes</a:t>
                </a:r>
              </a:p>
              <a:p>
                <a:pPr lvl="1"/>
                <a:r>
                  <a:rPr lang="en-US" altLang="zh-CN" b="0" dirty="0">
                    <a:solidFill>
                      <a:schemeClr val="tx1"/>
                    </a:solidFill>
                  </a:rPr>
                  <a:t>Exact algorithm with average round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total queries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in expectation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zh-CN" dirty="0"/>
                  <a:t>Works with approximate counting (FPRAS) oracles</a:t>
                </a:r>
              </a:p>
              <a:p>
                <a:r>
                  <a:rPr lang="en-US" altLang="zh-CN" dirty="0"/>
                  <a:t>Application: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round complexity for sampling perfect matchings in planar graphs (previously,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)</a:t>
                </a:r>
              </a:p>
              <a:p>
                <a:r>
                  <a:rPr lang="en-US" altLang="zh-CN" dirty="0"/>
                  <a:t>Can we have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round complexity? </a:t>
                </a:r>
              </a:p>
              <a:p>
                <a:pPr lvl="1"/>
                <a:r>
                  <a:rPr lang="en-US" altLang="zh-CN" b="1" dirty="0">
                    <a:solidFill>
                      <a:srgbClr val="C00000"/>
                    </a:solidFill>
                  </a:rPr>
                  <a:t>No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for algorithms that make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queries each round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105934-0A3C-D19C-AF4F-79DD32DA8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402284"/>
              </a:xfrm>
              <a:blipFill>
                <a:blip r:embed="rId4"/>
                <a:stretch>
                  <a:fillRect l="-1043" t="-2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形 5" descr="哭泣的脸，没有填充">
            <a:extLst>
              <a:ext uri="{FF2B5EF4-FFF2-40B4-BE49-F238E27FC236}">
                <a16:creationId xmlns:a16="http://schemas.microsoft.com/office/drawing/2014/main" id="{5103C75B-1CB5-99E8-93CD-C0CE3F7A7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2514" y="5680753"/>
            <a:ext cx="508153" cy="508153"/>
          </a:xfrm>
          <a:prstGeom prst="rect">
            <a:avLst/>
          </a:prstGeom>
        </p:spPr>
      </p:pic>
      <p:pic>
        <p:nvPicPr>
          <p:cNvPr id="8" name="图形 7" descr="无填充的戴太阳镜表情">
            <a:extLst>
              <a:ext uri="{FF2B5EF4-FFF2-40B4-BE49-F238E27FC236}">
                <a16:creationId xmlns:a16="http://schemas.microsoft.com/office/drawing/2014/main" id="{D462C89E-88D7-E433-DAB1-4038E029A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7038" y="1959625"/>
            <a:ext cx="559106" cy="559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9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27B1B-6257-3B0B-0532-DFFF5359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6356CE-5BD6-CE0A-F307-C693D69C9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49945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Parallel sampling via counting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RNC</m:t>
                    </m:r>
                  </m:oMath>
                </a14:m>
                <a:r>
                  <a:rPr lang="en-US" altLang="zh-CN" dirty="0"/>
                  <a:t> algorithms for sampling spanning tree, DPP and Eulerian tours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[Teng’95, </a:t>
                </a:r>
                <a:r>
                  <a:rPr lang="it-IT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Anari-Hu-Saberi-Schild’21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, Anari-Huang-Liu-Vuong-Xu-Yu’23, Anari-Chewi-Vuong’24</a:t>
                </a:r>
                <a:r>
                  <a:rPr lang="it-IT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altLang="zh-CN" dirty="0"/>
                  <a:t>Quadratic speedup for sampling under entropic independence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[Anari-Burgess-Tian-Vuong’23]</a:t>
                </a:r>
              </a:p>
              <a:p>
                <a:r>
                  <a:rPr lang="en-US" altLang="zh-CN" dirty="0"/>
                  <a:t>Parallelizing Markov chains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RNC</m:t>
                    </m:r>
                  </m:oMath>
                </a14:m>
                <a:r>
                  <a:rPr lang="en-US" altLang="zh-CN" dirty="0"/>
                  <a:t> algorithms under </a:t>
                </a:r>
                <a:r>
                  <a:rPr lang="en-US" altLang="zh-CN" dirty="0" err="1"/>
                  <a:t>Dobrushin</a:t>
                </a:r>
                <a:r>
                  <a:rPr lang="en-US" altLang="zh-CN" dirty="0"/>
                  <a:t>-like conditions </a:t>
                </a:r>
                <a:r>
                  <a:rPr lang="en-US" altLang="zh-CN" sz="2000" dirty="0">
                    <a:solidFill>
                      <a:schemeClr val="accent6">
                        <a:lumMod val="50000"/>
                      </a:schemeClr>
                    </a:solidFill>
                  </a:rPr>
                  <a:t>[Feng-Hayes-Yin’21, Liu-Yin’22]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RNC</m:t>
                    </m:r>
                  </m:oMath>
                </a14:m>
                <a:r>
                  <a:rPr lang="en-US" altLang="zh-CN" dirty="0"/>
                  <a:t> algorithms for sampling under log-concavity and isoperimetric (log-Sobolev) inequalities</a:t>
                </a:r>
                <a:r>
                  <a:rPr lang="en-US" altLang="zh-CN" sz="2000" dirty="0"/>
                  <a:t> </a:t>
                </a:r>
                <a:r>
                  <a:rPr lang="en-US" altLang="zh-CN" sz="1800" dirty="0">
                    <a:solidFill>
                      <a:schemeClr val="accent6">
                        <a:lumMod val="50000"/>
                      </a:schemeClr>
                    </a:solidFill>
                  </a:rPr>
                  <a:t>[</a:t>
                </a:r>
                <a:r>
                  <a:rPr lang="it-IT" altLang="zh-CN" sz="1800" dirty="0">
                    <a:solidFill>
                      <a:schemeClr val="accent6">
                        <a:lumMod val="50000"/>
                      </a:schemeClr>
                    </a:solidFill>
                  </a:rPr>
                  <a:t>Shen-Lee’19</a:t>
                </a:r>
                <a:r>
                  <a:rPr lang="en-US" altLang="zh-CN" sz="1800" dirty="0">
                    <a:solidFill>
                      <a:schemeClr val="accent6">
                        <a:lumMod val="50000"/>
                      </a:schemeClr>
                    </a:solidFill>
                  </a:rPr>
                  <a:t>, Anari-Chewi-Vuong’24</a:t>
                </a:r>
                <a:r>
                  <a:rPr lang="it-IT" altLang="zh-CN" sz="1800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  <a:endParaRPr lang="en-US" altLang="zh-CN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endParaRPr lang="en-US" altLang="zh-CN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endParaRPr lang="en-US" altLang="zh-CN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6356CE-5BD6-CE0A-F307-C693D69C9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4994564"/>
              </a:xfrm>
              <a:blipFill>
                <a:blip r:embed="rId3"/>
                <a:stretch>
                  <a:fillRect l="-1043" t="-2195" r="-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7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43E8292-F09A-2092-60C1-05218D05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Sublinear Upper Bound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3349C6-41AC-1345-D2FD-7F138A184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8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|6|10.6|5.6|7.8|1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12.7|14.2|19.7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2.3|15.9|8.3|1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6.4|1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8.1|5.3|3.8|3.7|10|3|8.8|9.1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|7.8|6.5|2.9|16.8|9.6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6.6|34.5|14.9|27.4|11.6|16.6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1.1|2.2|13.9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2.5|5.6|17.4|18|2.9|17.3|20|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4|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1506</Words>
  <Application>Microsoft Office PowerPoint</Application>
  <PresentationFormat>宽屏</PresentationFormat>
  <Paragraphs>281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Office 主题​​</vt:lpstr>
      <vt:lpstr>Parallel Sampling via Counting </vt:lpstr>
      <vt:lpstr>Sampling from Huge Distributions</vt:lpstr>
      <vt:lpstr>Counting and Sampling</vt:lpstr>
      <vt:lpstr>Sampling via Counting Oracles</vt:lpstr>
      <vt:lpstr>Parallel-Efficient Counting Oracles</vt:lpstr>
      <vt:lpstr>In Practice</vt:lpstr>
      <vt:lpstr>Our results</vt:lpstr>
      <vt:lpstr>Related Works</vt:lpstr>
      <vt:lpstr>Sublinear Upper Bound</vt:lpstr>
      <vt:lpstr>Attempt 1</vt:lpstr>
      <vt:lpstr>Attempt 1</vt:lpstr>
      <vt:lpstr>Attempt 2 – Our algorithm</vt:lpstr>
      <vt:lpstr>Attempt 2 – Our algorithm</vt:lpstr>
      <vt:lpstr>Round Complexity</vt:lpstr>
      <vt:lpstr>Pinning Lemma</vt:lpstr>
      <vt:lpstr>Putting Everything Together</vt:lpstr>
      <vt:lpstr>Sampler for q&gt;2</vt:lpstr>
      <vt:lpstr>Polynomial Lower Bound</vt:lpstr>
      <vt:lpstr>Construction Overview</vt:lpstr>
      <vt:lpstr>Conclusions</vt:lpstr>
      <vt:lpstr>Open Problems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Ruiquan Gao</dc:creator>
  <cp:lastModifiedBy>Ruiquan Gao</cp:lastModifiedBy>
  <cp:revision>345</cp:revision>
  <dcterms:created xsi:type="dcterms:W3CDTF">2024-05-14T07:47:38Z</dcterms:created>
  <dcterms:modified xsi:type="dcterms:W3CDTF">2024-06-26T07:57:57Z</dcterms:modified>
</cp:coreProperties>
</file>