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25" r:id="rId2"/>
    <p:sldId id="256" r:id="rId3"/>
    <p:sldId id="336" r:id="rId4"/>
    <p:sldId id="324" r:id="rId5"/>
    <p:sldId id="327" r:id="rId6"/>
    <p:sldId id="335" r:id="rId7"/>
    <p:sldId id="298" r:id="rId8"/>
    <p:sldId id="332" r:id="rId9"/>
    <p:sldId id="333" r:id="rId10"/>
    <p:sldId id="299" r:id="rId11"/>
    <p:sldId id="302" r:id="rId12"/>
    <p:sldId id="287" r:id="rId13"/>
    <p:sldId id="307" r:id="rId14"/>
    <p:sldId id="288" r:id="rId15"/>
    <p:sldId id="308" r:id="rId16"/>
    <p:sldId id="322" r:id="rId17"/>
    <p:sldId id="304" r:id="rId18"/>
    <p:sldId id="309" r:id="rId19"/>
    <p:sldId id="311" r:id="rId20"/>
    <p:sldId id="312" r:id="rId21"/>
    <p:sldId id="314" r:id="rId22"/>
    <p:sldId id="315" r:id="rId23"/>
    <p:sldId id="313" r:id="rId24"/>
    <p:sldId id="329" r:id="rId25"/>
    <p:sldId id="297" r:id="rId26"/>
    <p:sldId id="330" r:id="rId27"/>
    <p:sldId id="283" r:id="rId28"/>
    <p:sldId id="284" r:id="rId29"/>
    <p:sldId id="323" r:id="rId30"/>
    <p:sldId id="300" r:id="rId31"/>
    <p:sldId id="303" r:id="rId32"/>
    <p:sldId id="290" r:id="rId33"/>
    <p:sldId id="291" r:id="rId34"/>
    <p:sldId id="305" r:id="rId35"/>
    <p:sldId id="318" r:id="rId36"/>
    <p:sldId id="319" r:id="rId37"/>
    <p:sldId id="270" r:id="rId38"/>
    <p:sldId id="293" r:id="rId39"/>
    <p:sldId id="320" r:id="rId40"/>
    <p:sldId id="326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A89D97E-D744-4B95-B716-9224F14DFCA7}">
          <p14:sldIdLst>
            <p14:sldId id="325"/>
            <p14:sldId id="256"/>
          </p14:sldIdLst>
        </p14:section>
        <p14:section name="Ham Sanwich &amp; PPA" id="{B1B4BD9C-FEBE-4197-8EE2-757262CC921E}">
          <p14:sldIdLst>
            <p14:sldId id="336"/>
            <p14:sldId id="324"/>
            <p14:sldId id="327"/>
            <p14:sldId id="335"/>
            <p14:sldId id="298"/>
            <p14:sldId id="332"/>
            <p14:sldId id="333"/>
            <p14:sldId id="299"/>
            <p14:sldId id="302"/>
          </p14:sldIdLst>
        </p14:section>
        <p14:section name="Techniques" id="{1C2D810E-42B1-424C-BC1F-FB49F17DDFDB}">
          <p14:sldIdLst>
            <p14:sldId id="287"/>
            <p14:sldId id="307"/>
            <p14:sldId id="288"/>
            <p14:sldId id="308"/>
            <p14:sldId id="322"/>
            <p14:sldId id="304"/>
            <p14:sldId id="309"/>
            <p14:sldId id="311"/>
            <p14:sldId id="312"/>
            <p14:sldId id="314"/>
            <p14:sldId id="315"/>
            <p14:sldId id="313"/>
          </p14:sldIdLst>
        </p14:section>
        <p14:section name="PPAD &amp; Other related problems" id="{8AA55FBA-98FC-4EBB-9B58-7886FC554BE8}">
          <p14:sldIdLst>
            <p14:sldId id="329"/>
            <p14:sldId id="297"/>
            <p14:sldId id="330"/>
            <p14:sldId id="283"/>
            <p14:sldId id="284"/>
            <p14:sldId id="323"/>
            <p14:sldId id="300"/>
            <p14:sldId id="303"/>
            <p14:sldId id="290"/>
            <p14:sldId id="291"/>
            <p14:sldId id="305"/>
            <p14:sldId id="318"/>
            <p14:sldId id="319"/>
          </p14:sldIdLst>
        </p14:section>
        <p14:section name="Conclusions" id="{23E483BD-F4E9-4EE9-9AC4-21D8256D5A34}">
          <p14:sldIdLst>
            <p14:sldId id="270"/>
            <p14:sldId id="293"/>
            <p14:sldId id="320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2F62BB"/>
    <a:srgbClr val="8C1515"/>
    <a:srgbClr val="FFC000"/>
    <a:srgbClr val="3265BE"/>
    <a:srgbClr val="70AD47"/>
    <a:srgbClr val="804444"/>
    <a:srgbClr val="36C836"/>
    <a:srgbClr val="009AB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4" autoAdjust="0"/>
    <p:restoredTop sz="75755" autoAdjust="0"/>
  </p:normalViewPr>
  <p:slideViewPr>
    <p:cSldViewPr snapToGrid="0">
      <p:cViewPr varScale="1">
        <p:scale>
          <a:sx n="64" d="100"/>
          <a:sy n="64" d="100"/>
        </p:scale>
        <p:origin x="167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iquan Gao" userId="a273980ae4dfb5d9" providerId="LiveId" clId="{DB28F5E1-A75B-46BB-90F6-FD97C7345E45}"/>
    <pc:docChg chg="undo redo custSel addSld delSld modSld sldOrd modSection">
      <pc:chgData name="Ruiquan Gao" userId="a273980ae4dfb5d9" providerId="LiveId" clId="{DB28F5E1-A75B-46BB-90F6-FD97C7345E45}" dt="2025-09-26T05:38:33.633" v="6739" actId="6549"/>
      <pc:docMkLst>
        <pc:docMk/>
      </pc:docMkLst>
      <pc:sldChg chg="addSp delSp modSp mod modNotesTx">
        <pc:chgData name="Ruiquan Gao" userId="a273980ae4dfb5d9" providerId="LiveId" clId="{DB28F5E1-A75B-46BB-90F6-FD97C7345E45}" dt="2025-09-26T05:37:49.151" v="6730" actId="6549"/>
        <pc:sldMkLst>
          <pc:docMk/>
          <pc:sldMk cId="2387307267" sldId="256"/>
        </pc:sldMkLst>
        <pc:spChg chg="mod">
          <ac:chgData name="Ruiquan Gao" userId="a273980ae4dfb5d9" providerId="LiveId" clId="{DB28F5E1-A75B-46BB-90F6-FD97C7345E45}" dt="2025-09-19T05:41:39.736" v="1241" actId="20577"/>
          <ac:spMkLst>
            <pc:docMk/>
            <pc:sldMk cId="2387307267" sldId="256"/>
            <ac:spMk id="2" creationId="{C5CC542D-D093-B88A-2263-907E145E2A7E}"/>
          </ac:spMkLst>
        </pc:spChg>
        <pc:spChg chg="mod">
          <ac:chgData name="Ruiquan Gao" userId="a273980ae4dfb5d9" providerId="LiveId" clId="{DB28F5E1-A75B-46BB-90F6-FD97C7345E45}" dt="2025-09-19T05:41:48.151" v="1242" actId="1076"/>
          <ac:spMkLst>
            <pc:docMk/>
            <pc:sldMk cId="2387307267" sldId="256"/>
            <ac:spMk id="3" creationId="{DD3BEF9C-9F3D-EFA4-6C52-007613AB2745}"/>
          </ac:spMkLst>
        </pc:spChg>
        <pc:spChg chg="mod">
          <ac:chgData name="Ruiquan Gao" userId="a273980ae4dfb5d9" providerId="LiveId" clId="{DB28F5E1-A75B-46BB-90F6-FD97C7345E45}" dt="2025-09-13T03:19:43.273" v="87" actId="20577"/>
          <ac:spMkLst>
            <pc:docMk/>
            <pc:sldMk cId="2387307267" sldId="256"/>
            <ac:spMk id="5" creationId="{5B28CFA4-45EC-9A50-A4C1-92D97B42A391}"/>
          </ac:spMkLst>
        </pc:spChg>
        <pc:spChg chg="mod">
          <ac:chgData name="Ruiquan Gao" userId="a273980ae4dfb5d9" providerId="LiveId" clId="{DB28F5E1-A75B-46BB-90F6-FD97C7345E45}" dt="2025-09-19T05:42:43.329" v="1291" actId="122"/>
          <ac:spMkLst>
            <pc:docMk/>
            <pc:sldMk cId="2387307267" sldId="256"/>
            <ac:spMk id="12" creationId="{544BFBCB-76D2-0C4F-C561-084676091816}"/>
          </ac:spMkLst>
        </pc:spChg>
        <pc:spChg chg="mod">
          <ac:chgData name="Ruiquan Gao" userId="a273980ae4dfb5d9" providerId="LiveId" clId="{DB28F5E1-A75B-46BB-90F6-FD97C7345E45}" dt="2025-09-19T05:42:45.410" v="1292" actId="122"/>
          <ac:spMkLst>
            <pc:docMk/>
            <pc:sldMk cId="2387307267" sldId="256"/>
            <ac:spMk id="13" creationId="{8C7FB7C1-1914-3A29-547E-C9333B3B4166}"/>
          </ac:spMkLst>
        </pc:spChg>
        <pc:spChg chg="mod">
          <ac:chgData name="Ruiquan Gao" userId="a273980ae4dfb5d9" providerId="LiveId" clId="{DB28F5E1-A75B-46BB-90F6-FD97C7345E45}" dt="2025-09-19T05:43:06.478" v="1316" actId="1035"/>
          <ac:spMkLst>
            <pc:docMk/>
            <pc:sldMk cId="2387307267" sldId="256"/>
            <ac:spMk id="14" creationId="{8B4C4500-0299-631E-F855-732BDD48F541}"/>
          </ac:spMkLst>
        </pc:spChg>
        <pc:spChg chg="mod">
          <ac:chgData name="Ruiquan Gao" userId="a273980ae4dfb5d9" providerId="LiveId" clId="{DB28F5E1-A75B-46BB-90F6-FD97C7345E45}" dt="2025-09-19T05:43:42.434" v="1324" actId="20577"/>
          <ac:spMkLst>
            <pc:docMk/>
            <pc:sldMk cId="2387307267" sldId="256"/>
            <ac:spMk id="16" creationId="{D8867E43-6BF0-2DD7-1A35-C7E543866645}"/>
          </ac:spMkLst>
        </pc:spChg>
        <pc:grpChg chg="mod">
          <ac:chgData name="Ruiquan Gao" userId="a273980ae4dfb5d9" providerId="LiveId" clId="{DB28F5E1-A75B-46BB-90F6-FD97C7345E45}" dt="2025-09-13T03:20:24.737" v="119" actId="1076"/>
          <ac:grpSpMkLst>
            <pc:docMk/>
            <pc:sldMk cId="2387307267" sldId="256"/>
            <ac:grpSpMk id="4" creationId="{A1D9EA59-6CE5-8861-5E7C-F67368ED99B4}"/>
          </ac:grpSpMkLst>
        </pc:grpChg>
        <pc:grpChg chg="mod">
          <ac:chgData name="Ruiquan Gao" userId="a273980ae4dfb5d9" providerId="LiveId" clId="{DB28F5E1-A75B-46BB-90F6-FD97C7345E45}" dt="2025-09-13T03:20:24.737" v="119" actId="1076"/>
          <ac:grpSpMkLst>
            <pc:docMk/>
            <pc:sldMk cId="2387307267" sldId="256"/>
            <ac:grpSpMk id="8" creationId="{954608D7-F153-7875-59E0-86765212DD32}"/>
          </ac:grpSpMkLst>
        </pc:grpChg>
        <pc:grpChg chg="add mod">
          <ac:chgData name="Ruiquan Gao" userId="a273980ae4dfb5d9" providerId="LiveId" clId="{DB28F5E1-A75B-46BB-90F6-FD97C7345E45}" dt="2025-09-19T05:43:35.557" v="1319"/>
          <ac:grpSpMkLst>
            <pc:docMk/>
            <pc:sldMk cId="2387307267" sldId="256"/>
            <ac:grpSpMk id="10" creationId="{7443BB1C-75D8-C740-32C1-95AED1F17E89}"/>
          </ac:grpSpMkLst>
        </pc:grpChg>
        <pc:picChg chg="mod">
          <ac:chgData name="Ruiquan Gao" userId="a273980ae4dfb5d9" providerId="LiveId" clId="{DB28F5E1-A75B-46BB-90F6-FD97C7345E45}" dt="2025-09-13T03:20:24.737" v="119" actId="1076"/>
          <ac:picMkLst>
            <pc:docMk/>
            <pc:sldMk cId="2387307267" sldId="256"/>
            <ac:picMk id="9" creationId="{AB405FBE-78F2-2E11-6522-FFCEA8B59792}"/>
          </ac:picMkLst>
        </pc:picChg>
        <pc:picChg chg="mod">
          <ac:chgData name="Ruiquan Gao" userId="a273980ae4dfb5d9" providerId="LiveId" clId="{DB28F5E1-A75B-46BB-90F6-FD97C7345E45}" dt="2025-09-19T05:43:35.557" v="1319"/>
          <ac:picMkLst>
            <pc:docMk/>
            <pc:sldMk cId="2387307267" sldId="256"/>
            <ac:picMk id="15" creationId="{AACA64A9-CAB4-1C33-7B1F-9D7AED080B40}"/>
          </ac:picMkLst>
        </pc:picChg>
      </pc:sldChg>
      <pc:sldChg chg="modNotesTx">
        <pc:chgData name="Ruiquan Gao" userId="a273980ae4dfb5d9" providerId="LiveId" clId="{DB28F5E1-A75B-46BB-90F6-FD97C7345E45}" dt="2025-09-26T05:38:15.310" v="6734" actId="6549"/>
        <pc:sldMkLst>
          <pc:docMk/>
          <pc:sldMk cId="41983115" sldId="283"/>
        </pc:sldMkLst>
      </pc:sldChg>
      <pc:sldChg chg="modSp mod modAnim">
        <pc:chgData name="Ruiquan Gao" userId="a273980ae4dfb5d9" providerId="LiveId" clId="{DB28F5E1-A75B-46BB-90F6-FD97C7345E45}" dt="2025-09-22T00:49:40.839" v="5006" actId="20577"/>
        <pc:sldMkLst>
          <pc:docMk/>
          <pc:sldMk cId="1730857827" sldId="284"/>
        </pc:sldMkLst>
      </pc:sldChg>
      <pc:sldChg chg="modNotesTx">
        <pc:chgData name="Ruiquan Gao" userId="a273980ae4dfb5d9" providerId="LiveId" clId="{DB28F5E1-A75B-46BB-90F6-FD97C7345E45}" dt="2025-09-26T05:38:17.255" v="6735" actId="6549"/>
        <pc:sldMkLst>
          <pc:docMk/>
          <pc:sldMk cId="4270156360" sldId="284"/>
        </pc:sldMkLst>
      </pc:sldChg>
      <pc:sldChg chg="del mod modShow">
        <pc:chgData name="Ruiquan Gao" userId="a273980ae4dfb5d9" providerId="LiveId" clId="{DB28F5E1-A75B-46BB-90F6-FD97C7345E45}" dt="2025-09-22T00:45:37.260" v="5000" actId="47"/>
        <pc:sldMkLst>
          <pc:docMk/>
          <pc:sldMk cId="2624059595" sldId="285"/>
        </pc:sldMkLst>
      </pc:sldChg>
      <pc:sldChg chg="del mod ord modShow">
        <pc:chgData name="Ruiquan Gao" userId="a273980ae4dfb5d9" providerId="LiveId" clId="{DB28F5E1-A75B-46BB-90F6-FD97C7345E45}" dt="2025-09-22T00:45:40.018" v="5001" actId="47"/>
        <pc:sldMkLst>
          <pc:docMk/>
          <pc:sldMk cId="13859154" sldId="286"/>
        </pc:sldMkLst>
      </pc:sldChg>
      <pc:sldChg chg="modNotesTx">
        <pc:chgData name="Ruiquan Gao" userId="a273980ae4dfb5d9" providerId="LiveId" clId="{DB28F5E1-A75B-46BB-90F6-FD97C7345E45}" dt="2025-09-26T05:37:55.345" v="6731" actId="20577"/>
        <pc:sldMkLst>
          <pc:docMk/>
          <pc:sldMk cId="1584712607" sldId="287"/>
        </pc:sldMkLst>
      </pc:sldChg>
      <pc:sldChg chg="addSp modSp mod ord modAnim modNotesTx">
        <pc:chgData name="Ruiquan Gao" userId="a273980ae4dfb5d9" providerId="LiveId" clId="{DB28F5E1-A75B-46BB-90F6-FD97C7345E45}" dt="2025-09-26T05:37:59.727" v="6732" actId="6549"/>
        <pc:sldMkLst>
          <pc:docMk/>
          <pc:sldMk cId="1702242556" sldId="288"/>
        </pc:sldMkLst>
        <pc:spChg chg="mod">
          <ac:chgData name="Ruiquan Gao" userId="a273980ae4dfb5d9" providerId="LiveId" clId="{DB28F5E1-A75B-46BB-90F6-FD97C7345E45}" dt="2025-09-21T04:27:36.065" v="3761" actId="20577"/>
          <ac:spMkLst>
            <pc:docMk/>
            <pc:sldMk cId="1702242556" sldId="288"/>
            <ac:spMk id="5" creationId="{45320CA7-6CC1-F4AA-9ABA-A99F78C0902B}"/>
          </ac:spMkLst>
        </pc:spChg>
        <pc:spChg chg="mod">
          <ac:chgData name="Ruiquan Gao" userId="a273980ae4dfb5d9" providerId="LiveId" clId="{DB28F5E1-A75B-46BB-90F6-FD97C7345E45}" dt="2025-09-21T04:27:59.079" v="3765" actId="1076"/>
          <ac:spMkLst>
            <pc:docMk/>
            <pc:sldMk cId="1702242556" sldId="288"/>
            <ac:spMk id="6" creationId="{49DCF1A1-7818-ECD7-1ED0-53D502C879A1}"/>
          </ac:spMkLst>
        </pc:spChg>
      </pc:sldChg>
      <pc:sldChg chg="del mod modShow">
        <pc:chgData name="Ruiquan Gao" userId="a273980ae4dfb5d9" providerId="LiveId" clId="{DB28F5E1-A75B-46BB-90F6-FD97C7345E45}" dt="2025-09-22T00:45:34.503" v="4999" actId="47"/>
        <pc:sldMkLst>
          <pc:docMk/>
          <pc:sldMk cId="3802607708" sldId="289"/>
        </pc:sldMkLst>
      </pc:sldChg>
      <pc:sldChg chg="modSp mod">
        <pc:chgData name="Ruiquan Gao" userId="a273980ae4dfb5d9" providerId="LiveId" clId="{DB28F5E1-A75B-46BB-90F6-FD97C7345E45}" dt="2025-09-21T05:02:49.473" v="4431"/>
        <pc:sldMkLst>
          <pc:docMk/>
          <pc:sldMk cId="483388896" sldId="290"/>
        </pc:sldMkLst>
      </pc:sldChg>
      <pc:sldChg chg="modNotesTx">
        <pc:chgData name="Ruiquan Gao" userId="a273980ae4dfb5d9" providerId="LiveId" clId="{DB28F5E1-A75B-46BB-90F6-FD97C7345E45}" dt="2025-09-26T05:38:23.107" v="6736" actId="6549"/>
        <pc:sldMkLst>
          <pc:docMk/>
          <pc:sldMk cId="1887951149" sldId="290"/>
        </pc:sldMkLst>
      </pc:sldChg>
      <pc:sldChg chg="modSp mod">
        <pc:chgData name="Ruiquan Gao" userId="a273980ae4dfb5d9" providerId="LiveId" clId="{DB28F5E1-A75B-46BB-90F6-FD97C7345E45}" dt="2025-09-20T23:43:01.108" v="2882" actId="20577"/>
        <pc:sldMkLst>
          <pc:docMk/>
          <pc:sldMk cId="2218318765" sldId="291"/>
        </pc:sldMkLst>
      </pc:sldChg>
      <pc:sldChg chg="modNotesTx">
        <pc:chgData name="Ruiquan Gao" userId="a273980ae4dfb5d9" providerId="LiveId" clId="{DB28F5E1-A75B-46BB-90F6-FD97C7345E45}" dt="2025-09-26T05:38:24.834" v="6737" actId="6549"/>
        <pc:sldMkLst>
          <pc:docMk/>
          <pc:sldMk cId="4046692709" sldId="291"/>
        </pc:sldMkLst>
      </pc:sldChg>
      <pc:sldChg chg="del mod modShow">
        <pc:chgData name="Ruiquan Gao" userId="a273980ae4dfb5d9" providerId="LiveId" clId="{DB28F5E1-A75B-46BB-90F6-FD97C7345E45}" dt="2025-09-22T00:37:21.435" v="4442" actId="47"/>
        <pc:sldMkLst>
          <pc:docMk/>
          <pc:sldMk cId="154862405" sldId="292"/>
        </pc:sldMkLst>
      </pc:sldChg>
      <pc:sldChg chg="modNotesTx">
        <pc:chgData name="Ruiquan Gao" userId="a273980ae4dfb5d9" providerId="LiveId" clId="{DB28F5E1-A75B-46BB-90F6-FD97C7345E45}" dt="2025-09-26T05:38:30.991" v="6738" actId="6549"/>
        <pc:sldMkLst>
          <pc:docMk/>
          <pc:sldMk cId="3180201636" sldId="293"/>
        </pc:sldMkLst>
      </pc:sldChg>
      <pc:sldChg chg="del mod modShow">
        <pc:chgData name="Ruiquan Gao" userId="a273980ae4dfb5d9" providerId="LiveId" clId="{DB28F5E1-A75B-46BB-90F6-FD97C7345E45}" dt="2025-09-22T00:37:17.158" v="4439" actId="47"/>
        <pc:sldMkLst>
          <pc:docMk/>
          <pc:sldMk cId="3155335543" sldId="294"/>
        </pc:sldMkLst>
      </pc:sldChg>
      <pc:sldChg chg="del mod modShow">
        <pc:chgData name="Ruiquan Gao" userId="a273980ae4dfb5d9" providerId="LiveId" clId="{DB28F5E1-A75B-46BB-90F6-FD97C7345E45}" dt="2025-09-22T00:37:18.188" v="4440" actId="47"/>
        <pc:sldMkLst>
          <pc:docMk/>
          <pc:sldMk cId="2279331350" sldId="295"/>
        </pc:sldMkLst>
      </pc:sldChg>
      <pc:sldChg chg="del mod modShow">
        <pc:chgData name="Ruiquan Gao" userId="a273980ae4dfb5d9" providerId="LiveId" clId="{DB28F5E1-A75B-46BB-90F6-FD97C7345E45}" dt="2025-09-22T00:37:19.830" v="4441" actId="47"/>
        <pc:sldMkLst>
          <pc:docMk/>
          <pc:sldMk cId="1865559206" sldId="296"/>
        </pc:sldMkLst>
      </pc:sldChg>
      <pc:sldChg chg="del">
        <pc:chgData name="Ruiquan Gao" userId="a273980ae4dfb5d9" providerId="LiveId" clId="{DB28F5E1-A75B-46BB-90F6-FD97C7345E45}" dt="2025-09-13T03:19:05.195" v="0" actId="47"/>
        <pc:sldMkLst>
          <pc:docMk/>
          <pc:sldMk cId="1869131835" sldId="297"/>
        </pc:sldMkLst>
      </pc:sldChg>
      <pc:sldChg chg="addSp modSp new mod">
        <pc:chgData name="Ruiquan Gao" userId="a273980ae4dfb5d9" providerId="LiveId" clId="{DB28F5E1-A75B-46BB-90F6-FD97C7345E45}" dt="2025-09-19T05:41:22.745" v="1239" actId="948"/>
        <pc:sldMkLst>
          <pc:docMk/>
          <pc:sldMk cId="3488211208" sldId="297"/>
        </pc:sldMkLst>
      </pc:sldChg>
      <pc:sldChg chg="addSp modSp new mod">
        <pc:chgData name="Ruiquan Gao" userId="a273980ae4dfb5d9" providerId="LiveId" clId="{DB28F5E1-A75B-46BB-90F6-FD97C7345E45}" dt="2025-09-19T07:49:10.402" v="2323" actId="6549"/>
        <pc:sldMkLst>
          <pc:docMk/>
          <pc:sldMk cId="3296890293" sldId="298"/>
        </pc:sldMkLst>
        <pc:spChg chg="mod">
          <ac:chgData name="Ruiquan Gao" userId="a273980ae4dfb5d9" providerId="LiveId" clId="{DB28F5E1-A75B-46BB-90F6-FD97C7345E45}" dt="2025-09-15T04:06:09.846" v="548" actId="20577"/>
          <ac:spMkLst>
            <pc:docMk/>
            <pc:sldMk cId="3296890293" sldId="298"/>
            <ac:spMk id="2" creationId="{4E42D77E-9537-B0BC-F168-D2D04FC91138}"/>
          </ac:spMkLst>
        </pc:spChg>
        <pc:spChg chg="mod">
          <ac:chgData name="Ruiquan Gao" userId="a273980ae4dfb5d9" providerId="LiveId" clId="{DB28F5E1-A75B-46BB-90F6-FD97C7345E45}" dt="2025-09-19T07:49:10.402" v="2323" actId="6549"/>
          <ac:spMkLst>
            <pc:docMk/>
            <pc:sldMk cId="3296890293" sldId="298"/>
            <ac:spMk id="3" creationId="{37E71459-07EE-20BF-E652-388DF39CC44E}"/>
          </ac:spMkLst>
        </pc:spChg>
      </pc:sldChg>
      <pc:sldChg chg="addSp delSp modSp new mod setBg">
        <pc:chgData name="Ruiquan Gao" userId="a273980ae4dfb5d9" providerId="LiveId" clId="{DB28F5E1-A75B-46BB-90F6-FD97C7345E45}" dt="2025-09-19T07:34:29.145" v="1937" actId="1076"/>
        <pc:sldMkLst>
          <pc:docMk/>
          <pc:sldMk cId="3714178936" sldId="299"/>
        </pc:sldMkLst>
        <pc:spChg chg="mod">
          <ac:chgData name="Ruiquan Gao" userId="a273980ae4dfb5d9" providerId="LiveId" clId="{DB28F5E1-A75B-46BB-90F6-FD97C7345E45}" dt="2025-09-19T07:34:23.452" v="1935" actId="26606"/>
          <ac:spMkLst>
            <pc:docMk/>
            <pc:sldMk cId="3714178936" sldId="299"/>
            <ac:spMk id="2" creationId="{BCA493F4-808E-A74E-7DA0-90D43436262A}"/>
          </ac:spMkLst>
        </pc:spChg>
        <pc:spChg chg="mod">
          <ac:chgData name="Ruiquan Gao" userId="a273980ae4dfb5d9" providerId="LiveId" clId="{DB28F5E1-A75B-46BB-90F6-FD97C7345E45}" dt="2025-09-19T07:34:23.452" v="1935" actId="26606"/>
          <ac:spMkLst>
            <pc:docMk/>
            <pc:sldMk cId="3714178936" sldId="299"/>
            <ac:spMk id="3" creationId="{9E026FF7-F7CC-7F2E-10F7-34191636B0C5}"/>
          </ac:spMkLst>
        </pc:spChg>
        <pc:picChg chg="add mod">
          <ac:chgData name="Ruiquan Gao" userId="a273980ae4dfb5d9" providerId="LiveId" clId="{DB28F5E1-A75B-46BB-90F6-FD97C7345E45}" dt="2025-09-19T07:34:29.145" v="1937" actId="1076"/>
          <ac:picMkLst>
            <pc:docMk/>
            <pc:sldMk cId="3714178936" sldId="299"/>
            <ac:picMk id="4" creationId="{72027C8E-CB0F-7CCA-7892-238459F1A755}"/>
          </ac:picMkLst>
        </pc:picChg>
      </pc:sldChg>
      <pc:sldChg chg="addSp delSp modSp new mod">
        <pc:chgData name="Ruiquan Gao" userId="a273980ae4dfb5d9" providerId="LiveId" clId="{DB28F5E1-A75B-46BB-90F6-FD97C7345E45}" dt="2025-09-21T05:03:19.424" v="4436" actId="207"/>
        <pc:sldMkLst>
          <pc:docMk/>
          <pc:sldMk cId="3511726194" sldId="300"/>
        </pc:sldMkLst>
      </pc:sldChg>
      <pc:sldChg chg="addSp delSp modSp new mod">
        <pc:chgData name="Ruiquan Gao" userId="a273980ae4dfb5d9" providerId="LiveId" clId="{DB28F5E1-A75B-46BB-90F6-FD97C7345E45}" dt="2025-09-19T07:35:05.301" v="1941" actId="403"/>
        <pc:sldMkLst>
          <pc:docMk/>
          <pc:sldMk cId="1797609023" sldId="301"/>
        </pc:sldMkLst>
      </pc:sldChg>
      <pc:sldChg chg="modSp new mod modShow">
        <pc:chgData name="Ruiquan Gao" userId="a273980ae4dfb5d9" providerId="LiveId" clId="{DB28F5E1-A75B-46BB-90F6-FD97C7345E45}" dt="2025-09-19T07:39:07.601" v="2026" actId="729"/>
        <pc:sldMkLst>
          <pc:docMk/>
          <pc:sldMk cId="3306977350" sldId="302"/>
        </pc:sldMkLst>
        <pc:spChg chg="mod">
          <ac:chgData name="Ruiquan Gao" userId="a273980ae4dfb5d9" providerId="LiveId" clId="{DB28F5E1-A75B-46BB-90F6-FD97C7345E45}" dt="2025-09-19T07:35:42.916" v="1997" actId="20577"/>
          <ac:spMkLst>
            <pc:docMk/>
            <pc:sldMk cId="3306977350" sldId="302"/>
            <ac:spMk id="2" creationId="{C8440DD1-0F01-6AC9-AFAA-CF821A9BF13E}"/>
          </ac:spMkLst>
        </pc:spChg>
      </pc:sldChg>
      <pc:sldChg chg="addSp delSp modSp new mod modAnim">
        <pc:chgData name="Ruiquan Gao" userId="a273980ae4dfb5d9" providerId="LiveId" clId="{DB28F5E1-A75B-46BB-90F6-FD97C7345E45}" dt="2025-09-20T23:41:20.169" v="2831"/>
        <pc:sldMkLst>
          <pc:docMk/>
          <pc:sldMk cId="2222211405" sldId="303"/>
        </pc:sldMkLst>
      </pc:sldChg>
      <pc:sldChg chg="addSp delSp modSp new mod modClrScheme chgLayout">
        <pc:chgData name="Ruiquan Gao" userId="a273980ae4dfb5d9" providerId="LiveId" clId="{DB28F5E1-A75B-46BB-90F6-FD97C7345E45}" dt="2025-09-21T04:55:10.271" v="4389" actId="167"/>
        <pc:sldMkLst>
          <pc:docMk/>
          <pc:sldMk cId="2348922311" sldId="304"/>
        </pc:sldMkLst>
        <pc:spChg chg="add mod ord">
          <ac:chgData name="Ruiquan Gao" userId="a273980ae4dfb5d9" providerId="LiveId" clId="{DB28F5E1-A75B-46BB-90F6-FD97C7345E45}" dt="2025-09-21T04:28:40.964" v="3822" actId="20577"/>
          <ac:spMkLst>
            <pc:docMk/>
            <pc:sldMk cId="2348922311" sldId="304"/>
            <ac:spMk id="6" creationId="{836F0D83-3F68-4F79-7871-5BCDC82564C7}"/>
          </ac:spMkLst>
        </pc:spChg>
        <pc:spChg chg="add mod ord">
          <ac:chgData name="Ruiquan Gao" userId="a273980ae4dfb5d9" providerId="LiveId" clId="{DB28F5E1-A75B-46BB-90F6-FD97C7345E45}" dt="2025-09-21T04:41:08.846" v="4119" actId="20577"/>
          <ac:spMkLst>
            <pc:docMk/>
            <pc:sldMk cId="2348922311" sldId="304"/>
            <ac:spMk id="7" creationId="{4C26351D-F2B7-A53B-EBE1-1AA7E5F3A9BC}"/>
          </ac:spMkLst>
        </pc:spChg>
        <pc:picChg chg="add mod ord">
          <ac:chgData name="Ruiquan Gao" userId="a273980ae4dfb5d9" providerId="LiveId" clId="{DB28F5E1-A75B-46BB-90F6-FD97C7345E45}" dt="2025-09-21T04:55:10.271" v="4389" actId="167"/>
          <ac:picMkLst>
            <pc:docMk/>
            <pc:sldMk cId="2348922311" sldId="304"/>
            <ac:picMk id="2" creationId="{AC58D2C2-16C3-E0DD-0D25-95DFF540C43D}"/>
          </ac:picMkLst>
        </pc:picChg>
      </pc:sldChg>
      <pc:sldChg chg="modSp new mod">
        <pc:chgData name="Ruiquan Gao" userId="a273980ae4dfb5d9" providerId="LiveId" clId="{DB28F5E1-A75B-46BB-90F6-FD97C7345E45}" dt="2025-09-19T08:02:17.872" v="2498" actId="20577"/>
        <pc:sldMkLst>
          <pc:docMk/>
          <pc:sldMk cId="3830221148" sldId="305"/>
        </pc:sldMkLst>
      </pc:sldChg>
      <pc:sldChg chg="modSp new mod">
        <pc:chgData name="Ruiquan Gao" userId="a273980ae4dfb5d9" providerId="LiveId" clId="{DB28F5E1-A75B-46BB-90F6-FD97C7345E45}" dt="2025-09-19T08:02:28.098" v="2526" actId="20577"/>
        <pc:sldMkLst>
          <pc:docMk/>
          <pc:sldMk cId="1692840288" sldId="306"/>
        </pc:sldMkLst>
      </pc:sldChg>
      <pc:sldChg chg="addSp delSp modSp new mod modClrScheme chgLayout">
        <pc:chgData name="Ruiquan Gao" userId="a273980ae4dfb5d9" providerId="LiveId" clId="{DB28F5E1-A75B-46BB-90F6-FD97C7345E45}" dt="2025-09-21T04:24:37.006" v="3670" actId="20577"/>
        <pc:sldMkLst>
          <pc:docMk/>
          <pc:sldMk cId="1633721696" sldId="307"/>
        </pc:sldMkLst>
        <pc:spChg chg="add mod ord">
          <ac:chgData name="Ruiquan Gao" userId="a273980ae4dfb5d9" providerId="LiveId" clId="{DB28F5E1-A75B-46BB-90F6-FD97C7345E45}" dt="2025-09-21T04:13:29.196" v="3529" actId="20577"/>
          <ac:spMkLst>
            <pc:docMk/>
            <pc:sldMk cId="1633721696" sldId="307"/>
            <ac:spMk id="4" creationId="{4C1BCA1F-3810-2B94-6D02-2562680B1E2A}"/>
          </ac:spMkLst>
        </pc:spChg>
        <pc:spChg chg="add mod ord">
          <ac:chgData name="Ruiquan Gao" userId="a273980ae4dfb5d9" providerId="LiveId" clId="{DB28F5E1-A75B-46BB-90F6-FD97C7345E45}" dt="2025-09-21T04:24:37.006" v="3670" actId="20577"/>
          <ac:spMkLst>
            <pc:docMk/>
            <pc:sldMk cId="1633721696" sldId="307"/>
            <ac:spMk id="5" creationId="{87B15E4E-5D1D-E12E-DDD0-A80C4595244B}"/>
          </ac:spMkLst>
        </pc:spChg>
      </pc:sldChg>
      <pc:sldChg chg="new del">
        <pc:chgData name="Ruiquan Gao" userId="a273980ae4dfb5d9" providerId="LiveId" clId="{DB28F5E1-A75B-46BB-90F6-FD97C7345E45}" dt="2025-09-21T03:08:02.559" v="2885" actId="47"/>
        <pc:sldMkLst>
          <pc:docMk/>
          <pc:sldMk cId="2854155079" sldId="307"/>
        </pc:sldMkLst>
      </pc:sldChg>
      <pc:sldChg chg="modSp new mod">
        <pc:chgData name="Ruiquan Gao" userId="a273980ae4dfb5d9" providerId="LiveId" clId="{DB28F5E1-A75B-46BB-90F6-FD97C7345E45}" dt="2025-09-21T04:40:12.608" v="4111" actId="20577"/>
        <pc:sldMkLst>
          <pc:docMk/>
          <pc:sldMk cId="4053932672" sldId="308"/>
        </pc:sldMkLst>
        <pc:spChg chg="mod">
          <ac:chgData name="Ruiquan Gao" userId="a273980ae4dfb5d9" providerId="LiveId" clId="{DB28F5E1-A75B-46BB-90F6-FD97C7345E45}" dt="2025-09-21T04:40:12.608" v="4111" actId="20577"/>
          <ac:spMkLst>
            <pc:docMk/>
            <pc:sldMk cId="4053932672" sldId="308"/>
            <ac:spMk id="2" creationId="{4CD026ED-FA92-FAC0-0D6B-47E61B281555}"/>
          </ac:spMkLst>
        </pc:spChg>
      </pc:sldChg>
      <pc:sldChg chg="addSp delSp modSp add mod">
        <pc:chgData name="Ruiquan Gao" userId="a273980ae4dfb5d9" providerId="LiveId" clId="{DB28F5E1-A75B-46BB-90F6-FD97C7345E45}" dt="2025-09-21T04:48:09.200" v="4302" actId="208"/>
        <pc:sldMkLst>
          <pc:docMk/>
          <pc:sldMk cId="834448537" sldId="309"/>
        </pc:sldMkLst>
        <pc:spChg chg="mod">
          <ac:chgData name="Ruiquan Gao" userId="a273980ae4dfb5d9" providerId="LiveId" clId="{DB28F5E1-A75B-46BB-90F6-FD97C7345E45}" dt="2025-09-21T04:41:03.001" v="4118" actId="6549"/>
          <ac:spMkLst>
            <pc:docMk/>
            <pc:sldMk cId="834448537" sldId="309"/>
            <ac:spMk id="7" creationId="{4686B172-D4D6-5907-4208-25A40D71B282}"/>
          </ac:spMkLst>
        </pc:spChg>
        <pc:spChg chg="add mod">
          <ac:chgData name="Ruiquan Gao" userId="a273980ae4dfb5d9" providerId="LiveId" clId="{DB28F5E1-A75B-46BB-90F6-FD97C7345E45}" dt="2025-09-21T04:48:09.200" v="4302" actId="208"/>
          <ac:spMkLst>
            <pc:docMk/>
            <pc:sldMk cId="834448537" sldId="309"/>
            <ac:spMk id="11" creationId="{49324AFE-9192-64A3-3FF2-BC24734D7485}"/>
          </ac:spMkLst>
        </pc:spChg>
        <pc:spChg chg="add mod">
          <ac:chgData name="Ruiquan Gao" userId="a273980ae4dfb5d9" providerId="LiveId" clId="{DB28F5E1-A75B-46BB-90F6-FD97C7345E45}" dt="2025-09-21T04:47:58.068" v="4301" actId="2711"/>
          <ac:spMkLst>
            <pc:docMk/>
            <pc:sldMk cId="834448537" sldId="309"/>
            <ac:spMk id="12" creationId="{00947C12-BBDC-CA18-BFE3-BAE2E7BC799E}"/>
          </ac:spMkLst>
        </pc:spChg>
        <pc:picChg chg="add mod ord">
          <ac:chgData name="Ruiquan Gao" userId="a273980ae4dfb5d9" providerId="LiveId" clId="{DB28F5E1-A75B-46BB-90F6-FD97C7345E45}" dt="2025-09-21T04:44:18.328" v="4205" actId="1076"/>
          <ac:picMkLst>
            <pc:docMk/>
            <pc:sldMk cId="834448537" sldId="309"/>
            <ac:picMk id="4" creationId="{76E4F3B5-14A6-4F33-997C-81EE9185B4C0}"/>
          </ac:picMkLst>
        </pc:picChg>
        <pc:picChg chg="add mod ord">
          <ac:chgData name="Ruiquan Gao" userId="a273980ae4dfb5d9" providerId="LiveId" clId="{DB28F5E1-A75B-46BB-90F6-FD97C7345E45}" dt="2025-09-21T04:44:55.459" v="4251" actId="1037"/>
          <ac:picMkLst>
            <pc:docMk/>
            <pc:sldMk cId="834448537" sldId="309"/>
            <ac:picMk id="8" creationId="{84733F96-2106-4890-C0AA-10A45A234A8B}"/>
          </ac:picMkLst>
        </pc:picChg>
      </pc:sldChg>
      <pc:sldChg chg="new del">
        <pc:chgData name="Ruiquan Gao" userId="a273980ae4dfb5d9" providerId="LiveId" clId="{DB28F5E1-A75B-46BB-90F6-FD97C7345E45}" dt="2025-09-21T04:41:24.820" v="4122" actId="47"/>
        <pc:sldMkLst>
          <pc:docMk/>
          <pc:sldMk cId="3895507418" sldId="310"/>
        </pc:sldMkLst>
      </pc:sldChg>
      <pc:sldChg chg="addSp delSp modSp add mod">
        <pc:chgData name="Ruiquan Gao" userId="a273980ae4dfb5d9" providerId="LiveId" clId="{DB28F5E1-A75B-46BB-90F6-FD97C7345E45}" dt="2025-09-22T00:29:47.044" v="4438"/>
        <pc:sldMkLst>
          <pc:docMk/>
          <pc:sldMk cId="2207956177" sldId="311"/>
        </pc:sldMkLst>
        <pc:spChg chg="mod">
          <ac:chgData name="Ruiquan Gao" userId="a273980ae4dfb5d9" providerId="LiveId" clId="{DB28F5E1-A75B-46BB-90F6-FD97C7345E45}" dt="2025-09-21T04:41:41.285" v="4169" actId="20577"/>
          <ac:spMkLst>
            <pc:docMk/>
            <pc:sldMk cId="2207956177" sldId="311"/>
            <ac:spMk id="7" creationId="{C7CEE8A7-A11F-D23C-07D2-59986759FB2C}"/>
          </ac:spMkLst>
        </pc:spChg>
        <pc:spChg chg="add mod">
          <ac:chgData name="Ruiquan Gao" userId="a273980ae4dfb5d9" providerId="LiveId" clId="{DB28F5E1-A75B-46BB-90F6-FD97C7345E45}" dt="2025-09-22T00:29:47.044" v="4438"/>
          <ac:spMkLst>
            <pc:docMk/>
            <pc:sldMk cId="2207956177" sldId="311"/>
            <ac:spMk id="10" creationId="{53A21634-B861-334B-839C-A7616B17804F}"/>
          </ac:spMkLst>
        </pc:spChg>
        <pc:spChg chg="add mod">
          <ac:chgData name="Ruiquan Gao" userId="a273980ae4dfb5d9" providerId="LiveId" clId="{DB28F5E1-A75B-46BB-90F6-FD97C7345E45}" dt="2025-09-22T00:29:47.044" v="4438"/>
          <ac:spMkLst>
            <pc:docMk/>
            <pc:sldMk cId="2207956177" sldId="311"/>
            <ac:spMk id="11" creationId="{CBB42880-6872-DB7C-8B5E-D837AD7F5A47}"/>
          </ac:spMkLst>
        </pc:spChg>
        <pc:picChg chg="add mod">
          <ac:chgData name="Ruiquan Gao" userId="a273980ae4dfb5d9" providerId="LiveId" clId="{DB28F5E1-A75B-46BB-90F6-FD97C7345E45}" dt="2025-09-22T00:29:47.044" v="4438"/>
          <ac:picMkLst>
            <pc:docMk/>
            <pc:sldMk cId="2207956177" sldId="311"/>
            <ac:picMk id="2" creationId="{E6B70A3F-70BF-9669-B985-6529AD956DDB}"/>
          </ac:picMkLst>
        </pc:picChg>
        <pc:picChg chg="add mod">
          <ac:chgData name="Ruiquan Gao" userId="a273980ae4dfb5d9" providerId="LiveId" clId="{DB28F5E1-A75B-46BB-90F6-FD97C7345E45}" dt="2025-09-22T00:29:47.044" v="4438"/>
          <ac:picMkLst>
            <pc:docMk/>
            <pc:sldMk cId="2207956177" sldId="311"/>
            <ac:picMk id="3" creationId="{82ED5CA3-F7DB-6877-E05F-CAAB70C0110F}"/>
          </ac:picMkLst>
        </pc:picChg>
      </pc:sldChg>
      <pc:sldChg chg="addSp modSp new mod">
        <pc:chgData name="Ruiquan Gao" userId="a273980ae4dfb5d9" providerId="LiveId" clId="{DB28F5E1-A75B-46BB-90F6-FD97C7345E45}" dt="2025-09-22T04:59:27.174" v="5814" actId="20577"/>
        <pc:sldMkLst>
          <pc:docMk/>
          <pc:sldMk cId="753911445" sldId="312"/>
        </pc:sldMkLst>
        <pc:spChg chg="mod">
          <ac:chgData name="Ruiquan Gao" userId="a273980ae4dfb5d9" providerId="LiveId" clId="{DB28F5E1-A75B-46BB-90F6-FD97C7345E45}" dt="2025-09-21T04:51:23.141" v="4353" actId="20577"/>
          <ac:spMkLst>
            <pc:docMk/>
            <pc:sldMk cId="753911445" sldId="312"/>
            <ac:spMk id="2" creationId="{93A2A646-0BEB-A3AC-EDE9-4235D3B56F6C}"/>
          </ac:spMkLst>
        </pc:spChg>
        <pc:spChg chg="mod">
          <ac:chgData name="Ruiquan Gao" userId="a273980ae4dfb5d9" providerId="LiveId" clId="{DB28F5E1-A75B-46BB-90F6-FD97C7345E45}" dt="2025-09-22T04:59:27.174" v="5814" actId="20577"/>
          <ac:spMkLst>
            <pc:docMk/>
            <pc:sldMk cId="753911445" sldId="312"/>
            <ac:spMk id="3" creationId="{EEC19301-0826-9429-9EE7-54FB85A4F628}"/>
          </ac:spMkLst>
        </pc:spChg>
        <pc:picChg chg="add mod">
          <ac:chgData name="Ruiquan Gao" userId="a273980ae4dfb5d9" providerId="LiveId" clId="{DB28F5E1-A75B-46BB-90F6-FD97C7345E45}" dt="2025-09-21T04:56:59.078" v="4406" actId="1038"/>
          <ac:picMkLst>
            <pc:docMk/>
            <pc:sldMk cId="753911445" sldId="312"/>
            <ac:picMk id="5" creationId="{07B4835B-98FC-7990-10A1-AAE4BC314640}"/>
          </ac:picMkLst>
        </pc:picChg>
      </pc:sldChg>
      <pc:sldChg chg="addSp delSp modSp new mod">
        <pc:chgData name="Ruiquan Gao" userId="a273980ae4dfb5d9" providerId="LiveId" clId="{DB28F5E1-A75B-46BB-90F6-FD97C7345E45}" dt="2025-09-22T05:01:19.177" v="6078" actId="20577"/>
        <pc:sldMkLst>
          <pc:docMk/>
          <pc:sldMk cId="2238177984" sldId="313"/>
        </pc:sldMkLst>
        <pc:spChg chg="mod">
          <ac:chgData name="Ruiquan Gao" userId="a273980ae4dfb5d9" providerId="LiveId" clId="{DB28F5E1-A75B-46BB-90F6-FD97C7345E45}" dt="2025-09-21T04:51:40.077" v="4387" actId="20577"/>
          <ac:spMkLst>
            <pc:docMk/>
            <pc:sldMk cId="2238177984" sldId="313"/>
            <ac:spMk id="2" creationId="{A0B25B03-1A3D-F974-F859-2909C7A488AC}"/>
          </ac:spMkLst>
        </pc:spChg>
        <pc:spChg chg="mod">
          <ac:chgData name="Ruiquan Gao" userId="a273980ae4dfb5d9" providerId="LiveId" clId="{DB28F5E1-A75B-46BB-90F6-FD97C7345E45}" dt="2025-09-22T05:01:19.177" v="6078" actId="20577"/>
          <ac:spMkLst>
            <pc:docMk/>
            <pc:sldMk cId="2238177984" sldId="313"/>
            <ac:spMk id="3" creationId="{E18F08A6-BDC0-1FD1-B60E-747ECF207444}"/>
          </ac:spMkLst>
        </pc:spChg>
        <pc:picChg chg="add mod">
          <ac:chgData name="Ruiquan Gao" userId="a273980ae4dfb5d9" providerId="LiveId" clId="{DB28F5E1-A75B-46BB-90F6-FD97C7345E45}" dt="2025-09-22T04:57:48.028" v="5625" actId="14100"/>
          <ac:picMkLst>
            <pc:docMk/>
            <pc:sldMk cId="2238177984" sldId="313"/>
            <ac:picMk id="8" creationId="{25B005DE-93D3-12A8-AF02-1D4FE4465AB9}"/>
          </ac:picMkLst>
        </pc:picChg>
      </pc:sldChg>
      <pc:sldChg chg="addSp delSp modSp add mod">
        <pc:chgData name="Ruiquan Gao" userId="a273980ae4dfb5d9" providerId="LiveId" clId="{DB28F5E1-A75B-46BB-90F6-FD97C7345E45}" dt="2025-09-22T04:52:28.692" v="5527" actId="11529"/>
        <pc:sldMkLst>
          <pc:docMk/>
          <pc:sldMk cId="2053846400" sldId="314"/>
        </pc:sldMkLst>
        <pc:spChg chg="mod">
          <ac:chgData name="Ruiquan Gao" userId="a273980ae4dfb5d9" providerId="LiveId" clId="{DB28F5E1-A75B-46BB-90F6-FD97C7345E45}" dt="2025-09-22T04:47:24.346" v="5499" actId="6549"/>
          <ac:spMkLst>
            <pc:docMk/>
            <pc:sldMk cId="2053846400" sldId="314"/>
            <ac:spMk id="3" creationId="{1FA76DC3-A93D-A5F0-AF26-56B04F8A6CC6}"/>
          </ac:spMkLst>
        </pc:spChg>
        <pc:spChg chg="add mod">
          <ac:chgData name="Ruiquan Gao" userId="a273980ae4dfb5d9" providerId="LiveId" clId="{DB28F5E1-A75B-46BB-90F6-FD97C7345E45}" dt="2025-09-22T04:52:00.051" v="5526" actId="207"/>
          <ac:spMkLst>
            <pc:docMk/>
            <pc:sldMk cId="2053846400" sldId="314"/>
            <ac:spMk id="10" creationId="{4E1F946C-44AB-5E3C-E5E3-FCFDCC989163}"/>
          </ac:spMkLst>
        </pc:spChg>
        <pc:spChg chg="add mod">
          <ac:chgData name="Ruiquan Gao" userId="a273980ae4dfb5d9" providerId="LiveId" clId="{DB28F5E1-A75B-46BB-90F6-FD97C7345E45}" dt="2025-09-22T04:51:43.973" v="5524" actId="208"/>
          <ac:spMkLst>
            <pc:docMk/>
            <pc:sldMk cId="2053846400" sldId="314"/>
            <ac:spMk id="20" creationId="{9E91F28D-9630-2E93-BE23-B1FE9AA425EC}"/>
          </ac:spMkLst>
        </pc:spChg>
        <pc:spChg chg="add">
          <ac:chgData name="Ruiquan Gao" userId="a273980ae4dfb5d9" providerId="LiveId" clId="{DB28F5E1-A75B-46BB-90F6-FD97C7345E45}" dt="2025-09-22T04:52:28.692" v="5527" actId="11529"/>
          <ac:spMkLst>
            <pc:docMk/>
            <pc:sldMk cId="2053846400" sldId="314"/>
            <ac:spMk id="21" creationId="{4F503970-5763-F41A-F666-A53CAB3E60B9}"/>
          </ac:spMkLst>
        </pc:spChg>
        <pc:picChg chg="add mod">
          <ac:chgData name="Ruiquan Gao" userId="a273980ae4dfb5d9" providerId="LiveId" clId="{DB28F5E1-A75B-46BB-90F6-FD97C7345E45}" dt="2025-09-22T04:48:52.112" v="5507" actId="1076"/>
          <ac:picMkLst>
            <pc:docMk/>
            <pc:sldMk cId="2053846400" sldId="314"/>
            <ac:picMk id="4" creationId="{FE47D759-BFAD-693C-AAB6-B0CA599BFEC2}"/>
          </ac:picMkLst>
        </pc:picChg>
        <pc:cxnChg chg="add mod">
          <ac:chgData name="Ruiquan Gao" userId="a273980ae4dfb5d9" providerId="LiveId" clId="{DB28F5E1-A75B-46BB-90F6-FD97C7345E45}" dt="2025-09-22T04:51:53.290" v="5525" actId="208"/>
          <ac:cxnSpMkLst>
            <pc:docMk/>
            <pc:sldMk cId="2053846400" sldId="314"/>
            <ac:cxnSpMk id="7" creationId="{A1C2E2ED-1559-5964-6076-99377B0D596C}"/>
          </ac:cxnSpMkLst>
        </pc:cxnChg>
      </pc:sldChg>
      <pc:sldChg chg="addSp delSp modSp add mod">
        <pc:chgData name="Ruiquan Gao" userId="a273980ae4dfb5d9" providerId="LiveId" clId="{DB28F5E1-A75B-46BB-90F6-FD97C7345E45}" dt="2025-09-22T04:57:32.225" v="5622" actId="21"/>
        <pc:sldMkLst>
          <pc:docMk/>
          <pc:sldMk cId="1969605946" sldId="315"/>
        </pc:sldMkLst>
        <pc:spChg chg="mod">
          <ac:chgData name="Ruiquan Gao" userId="a273980ae4dfb5d9" providerId="LiveId" clId="{DB28F5E1-A75B-46BB-90F6-FD97C7345E45}" dt="2025-09-22T04:55:34.716" v="5617" actId="6549"/>
          <ac:spMkLst>
            <pc:docMk/>
            <pc:sldMk cId="1969605946" sldId="315"/>
            <ac:spMk id="3" creationId="{4F32B8B9-7966-10DF-5DB9-BCEA43797890}"/>
          </ac:spMkLst>
        </pc:spChg>
        <pc:spChg chg="add mod">
          <ac:chgData name="Ruiquan Gao" userId="a273980ae4dfb5d9" providerId="LiveId" clId="{DB28F5E1-A75B-46BB-90F6-FD97C7345E45}" dt="2025-09-22T04:54:46.554" v="5551" actId="1076"/>
          <ac:spMkLst>
            <pc:docMk/>
            <pc:sldMk cId="1969605946" sldId="315"/>
            <ac:spMk id="6" creationId="{0DBEB611-A8E8-23E2-2F00-681DA1AD18C6}"/>
          </ac:spMkLst>
        </pc:spChg>
        <pc:spChg chg="mod">
          <ac:chgData name="Ruiquan Gao" userId="a273980ae4dfb5d9" providerId="LiveId" clId="{DB28F5E1-A75B-46BB-90F6-FD97C7345E45}" dt="2025-09-22T04:54:44.505" v="5550" actId="1076"/>
          <ac:spMkLst>
            <pc:docMk/>
            <pc:sldMk cId="1969605946" sldId="315"/>
            <ac:spMk id="21" creationId="{AE924E2F-43DA-1E0C-2181-8ECC1DB481C8}"/>
          </ac:spMkLst>
        </pc:spChg>
      </pc:sldChg>
      <pc:sldChg chg="add del">
        <pc:chgData name="Ruiquan Gao" userId="a273980ae4dfb5d9" providerId="LiveId" clId="{DB28F5E1-A75B-46BB-90F6-FD97C7345E45}" dt="2025-09-22T04:54:34.896" v="5547"/>
        <pc:sldMkLst>
          <pc:docMk/>
          <pc:sldMk cId="2165301327" sldId="316"/>
        </pc:sldMkLst>
      </pc:sldChg>
      <pc:sldChg chg="addSp delSp modSp new del mod modClrScheme modShow chgLayout">
        <pc:chgData name="Ruiquan Gao" userId="a273980ae4dfb5d9" providerId="LiveId" clId="{DB28F5E1-A75B-46BB-90F6-FD97C7345E45}" dt="2025-09-26T05:37:44.293" v="6729" actId="47"/>
        <pc:sldMkLst>
          <pc:docMk/>
          <pc:sldMk cId="2865637723" sldId="316"/>
        </pc:sldMkLst>
      </pc:sldChg>
      <pc:sldChg chg="modNotesTx">
        <pc:chgData name="Ruiquan Gao" userId="a273980ae4dfb5d9" providerId="LiveId" clId="{DB28F5E1-A75B-46BB-90F6-FD97C7345E45}" dt="2025-09-26T05:38:03.134" v="6733" actId="6549"/>
        <pc:sldMkLst>
          <pc:docMk/>
          <pc:sldMk cId="1589821861" sldId="322"/>
        </pc:sldMkLst>
      </pc:sldChg>
      <pc:sldChg chg="modNotesTx">
        <pc:chgData name="Ruiquan Gao" userId="a273980ae4dfb5d9" providerId="LiveId" clId="{DB28F5E1-A75B-46BB-90F6-FD97C7345E45}" dt="2025-09-26T05:38:33.633" v="6739" actId="6549"/>
        <pc:sldMkLst>
          <pc:docMk/>
          <pc:sldMk cId="2566991733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2EDBE-41B0-47FC-9EFB-BD9F3233B533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62143-CEED-4295-8FB4-0F17DABE7C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966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343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7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76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065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268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129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004B7-AD6D-8121-2917-4274DC2C5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4DDD890-3F0C-7BEB-E051-D0ED733591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FE5A59-2BBF-9044-903B-94C414EA2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1AE1F4-1352-C1A3-C9AC-B7F80C9DF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93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7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1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571D8-B585-1716-F814-38BA7BD36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9E0976-CA56-E4BE-5779-8CF5A5F9E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2597FB5-90F6-76B1-C7C2-0766C6F93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E38AC7-EF4E-45F9-1CA4-04977D844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267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680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13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592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26378-65EE-E793-AB25-E7759F26B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E37928-9374-8501-0500-30F001713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A052C-DA57-6F59-6B04-95936D8F1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3DC312-966D-EDD5-5125-DFF27B4BD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603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62143-CEED-4295-8FB4-0F17DABE7C8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85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1759EA-469E-4953-CDAB-0FDA08E30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8C151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6F5181-6ABF-319F-1B97-D3D82947E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9A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C06404-1E9B-64A6-FD0A-43D6D37A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D01B-E57C-470B-A8AE-96A4FF690E16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ADCEE9-2B12-3848-93FA-28696878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6F233C-A50B-A991-AEF5-8DDCC3B8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15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3200DF-EBEF-0330-DE98-EA8C9005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020170-4635-F2DB-D20B-FD6D6273F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5C5AB-3A24-E4B5-9F9F-A0274D88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2A07-D32D-45E2-9A14-63EDDEA4101E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111761-555E-1522-119C-C95AC2B3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7E499D-C982-8EC9-7E98-C4E636590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4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B5C901-FCA4-20E0-4B5E-F48F8F4FF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55A5B5-6BD5-5D19-FA88-E773CDACF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2E5280-6F8B-2F94-1832-9418A1233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98D13-51A4-4D31-8644-882054116266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FC87DA-0328-E579-D5FF-1F9360D1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E61809-CF71-84F9-04F6-B11195C8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14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CDB251-0D0F-B27A-ED4B-6BADD485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b="1" kern="1200" dirty="0">
                <a:solidFill>
                  <a:srgbClr val="8C151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9A84D8-44B3-53A9-AB92-FEA8C0C0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345"/>
            <a:ext cx="10515600" cy="4597545"/>
          </a:xfrm>
        </p:spPr>
        <p:txBody>
          <a:bodyPr>
            <a:normAutofit/>
          </a:bodyPr>
          <a:lstStyle>
            <a:lvl1pPr>
              <a:defRPr lang="zh-CN" altLang="en-US" sz="2800" b="1" kern="1200" dirty="0">
                <a:solidFill>
                  <a:srgbClr val="009AB4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D0FF2F-9733-1050-B32F-864BCAE4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56AED-D83C-4AFA-8930-9845379497D8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317D59-4DDD-17E3-3724-6CDC1F46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2D7EA-D8CF-EA37-6515-7AED554C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997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A5220-AA50-F50F-42B9-4E1CB7E3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lang="zh-CN" altLang="en-US" sz="6000" b="1" kern="1200" dirty="0">
                <a:solidFill>
                  <a:srgbClr val="8C151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6CE167-CCA7-9374-2584-6119106FA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7B8071-C73F-EBCB-2EB4-4B2673C2F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AB20-7B80-48D7-80FB-D477909A6830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FA345D-072A-92F5-C0FD-7F46867B4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FC8453-F689-DCE0-773B-5AED1A00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7568C0-B1A8-A91E-7637-5BD431FA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57BC26-75DD-8AA8-C3D1-C3E6936A2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0A50F5-BEE1-D1C6-3876-26F95EA38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07F5A-A766-CE7C-EA9E-17E0147E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30F5B-6B6B-4547-896B-77F5875B409C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4F034C-281A-714C-B5BB-1FD02372C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A60780-8A31-0ACD-BDC4-61757900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6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948D7-BC96-28F2-DF08-8F37C9E80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1E2B44-0B11-072E-6B5D-49888584B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BD0A30-6214-73B9-A9DB-C23788468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D93D36-0C93-1D2C-BE92-FF1A19108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DC02267-C54D-D701-8881-1D80A296C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CFB6B9-100B-24E5-C6F3-0F8FB961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AE4B-06D8-464F-93AB-6B95126B5E71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23AB98A-1573-E4D6-7B27-A978C593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723031-BB44-4519-2F41-27048A98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5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42CA3-CCBE-AE57-97C6-87A4B559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558F4F3-CF0E-29BD-FED8-9E52F0624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02C58-F78F-4EFE-A9E4-9FD6CBD5F312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2729DC2-47E6-1725-CFA8-FE7789BB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F70006-7C9A-913B-4124-7BAC8764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876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9918B6-688C-D870-2810-ED9338F8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481E6-0168-4A3E-B46D-76F6B84FAA33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FE0797A-9B00-E9B4-E2C1-6DEAB3546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08ADA6-8399-1748-CDA4-2DDB3C88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254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FBD359-8D9D-FE74-3430-0416635E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77E710-3AC3-E026-122E-70A0FB632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13CCEA-49F6-79F5-8B6F-436DE6978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140F25-1EBD-7CE2-EE3A-56321564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97B5-6F8D-4498-9F96-FA5C3441F4E4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D62B0-A31F-ADFF-412D-C52F43A0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77D44B-993C-F586-D739-213050C8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5EEFF6-7C58-3827-2260-6C9C72C8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3C04730-E4B2-717F-4FD8-D277478C6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A8F0F3E-3394-8C4D-59B0-55067FFEC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264F07-2852-73D4-639D-FFB5460D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E06B1-8725-4A98-A6C0-BEE355C09858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C2B251-BBFE-B87F-3104-1027E722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A71CEA-4685-63BF-10FC-DD12C7E3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4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35A3AD0-FF3B-8D05-83D7-8AD04A9F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86C709-0294-9447-DDEB-3C055553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3864ED-0A73-D22D-26E7-A59CD6737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AF721-9AE7-4E90-B578-23DEA9132B20}" type="datetime1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06D98-8E1D-E058-D9CA-861B6F53C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34B573-3D87-B0AB-54AC-68533D406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F16E-A8DD-4848-844D-59174AFBF8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6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内容占位符 11" descr="桌子上放着蛋糕&#10;&#10;AI 生成的内容可能不正确。">
            <a:extLst>
              <a:ext uri="{FF2B5EF4-FFF2-40B4-BE49-F238E27FC236}">
                <a16:creationId xmlns:a16="http://schemas.microsoft.com/office/drawing/2014/main" id="{DBC53814-D9C6-4013-965C-74FBA5BDB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/>
          <a:stretch>
            <a:fillRect/>
          </a:stretch>
        </p:blipFill>
        <p:spPr>
          <a:xfrm>
            <a:off x="377688" y="2792943"/>
            <a:ext cx="6407426" cy="3603509"/>
          </a:xfrm>
          <a:prstGeom prst="rect">
            <a:avLst/>
          </a:prstGeom>
        </p:spPr>
      </p:pic>
      <p:sp>
        <p:nvSpPr>
          <p:cNvPr id="4" name="AutoShape 4" descr="Sticker Of A Cartoon Ham Sandwich, Sandwich Clipart, Cartoon Clipart,  Sticker Clipart PNG Transparent Image and Clipart for Free Download">
            <a:extLst>
              <a:ext uri="{FF2B5EF4-FFF2-40B4-BE49-F238E27FC236}">
                <a16:creationId xmlns:a16="http://schemas.microsoft.com/office/drawing/2014/main" id="{86E2DD5D-8FF4-1C61-3800-CB0069CD04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6" descr="Sticker Of A Cartoon Ham Sandwich, Sandwich Clipart, Cartoon Clipart,  Sticker Clipart PNG Transparent Image and Clipart for Free Download">
            <a:extLst>
              <a:ext uri="{FF2B5EF4-FFF2-40B4-BE49-F238E27FC236}">
                <a16:creationId xmlns:a16="http://schemas.microsoft.com/office/drawing/2014/main" id="{05F1023E-02F3-9A7B-B139-74EBBC309E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卷形: 水平 2">
            <a:extLst>
              <a:ext uri="{FF2B5EF4-FFF2-40B4-BE49-F238E27FC236}">
                <a16:creationId xmlns:a16="http://schemas.microsoft.com/office/drawing/2014/main" id="{BC1C2DD7-1E09-0E9E-7B82-2C4A672E6E5C}"/>
              </a:ext>
            </a:extLst>
          </p:cNvPr>
          <p:cNvSpPr/>
          <p:nvPr/>
        </p:nvSpPr>
        <p:spPr>
          <a:xfrm>
            <a:off x="3125857" y="389109"/>
            <a:ext cx="5635486" cy="1874194"/>
          </a:xfrm>
          <a:prstGeom prst="horizontalScroll">
            <a:avLst>
              <a:gd name="adj" fmla="val 8418"/>
            </a:avLst>
          </a:prstGeom>
          <a:solidFill>
            <a:srgbClr val="2F62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600" b="1" u="sng" dirty="0">
                <a:solidFill>
                  <a:srgbClr val="FFFF00"/>
                </a:solidFill>
              </a:rPr>
              <a:t>Ham Sandwich Theorem. </a:t>
            </a:r>
            <a:r>
              <a:rPr lang="en-US" altLang="zh-CN" sz="2600" dirty="0"/>
              <a:t>There exists a cut that equally partitions three toppings (bread, ham, cheese)</a:t>
            </a:r>
          </a:p>
        </p:txBody>
      </p:sp>
      <p:pic>
        <p:nvPicPr>
          <p:cNvPr id="6" name="图片 5" descr="卡通人物">
            <a:extLst>
              <a:ext uri="{FF2B5EF4-FFF2-40B4-BE49-F238E27FC236}">
                <a16:creationId xmlns:a16="http://schemas.microsoft.com/office/drawing/2014/main" id="{69D47321-1AD1-BBE0-08C0-48FA1D284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09" y="2792943"/>
            <a:ext cx="4445024" cy="36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97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493F4-808E-A74E-7DA0-90D43436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Tucker’s Lemma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E026FF7-F7CC-7F2E-10F7-34191636B0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6650255" cy="459754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Tucker’s coloring</a:t>
                </a:r>
              </a:p>
              <a:p>
                <a:pPr lvl="1"/>
                <a:r>
                  <a:rPr lang="en-US" altLang="zh-CN" dirty="0"/>
                  <a:t>Any triangulation of a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-dimensional ball</a:t>
                </a:r>
              </a:p>
              <a:p>
                <a:pPr lvl="1"/>
                <a:r>
                  <a:rPr lang="en-US" altLang="zh-CN" dirty="0"/>
                  <a:t>Any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±1,±2,…,±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/>
                  <a:t>-coloring C with a boundary condition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Antipodal anti-symmetry: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en-US" altLang="zh-CN" dirty="0">
                  <a:solidFill>
                    <a:srgbClr val="FF0000"/>
                  </a:solidFill>
                </a:endParaRPr>
              </a:p>
              <a:p>
                <a:r>
                  <a:rPr lang="en-US" altLang="zh-CN" dirty="0"/>
                  <a:t>Tucker’s Lemma</a:t>
                </a:r>
              </a:p>
              <a:p>
                <a:pPr lvl="1"/>
                <a:r>
                  <a:rPr lang="en-US" altLang="zh-CN" dirty="0"/>
                  <a:t>In any Tucker’s coloring, there </a:t>
                </a:r>
                <a:r>
                  <a:rPr lang="en-US" altLang="zh-CN" b="1" dirty="0"/>
                  <a:t>exists</a:t>
                </a:r>
                <a:r>
                  <a:rPr lang="en-US" altLang="zh-CN" dirty="0"/>
                  <a:t> a small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complementary</a:t>
                </a:r>
                <a:r>
                  <a:rPr lang="en-US" altLang="zh-CN" dirty="0"/>
                  <a:t> edge</a:t>
                </a:r>
              </a:p>
              <a:p>
                <a:pPr lvl="2"/>
                <a:r>
                  <a:rPr lang="en-US" altLang="zh-CN" dirty="0"/>
                  <a:t>Complementary edge: a 1-simplex that contains colors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en-US" altLang="zh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E026FF7-F7CC-7F2E-10F7-34191636B0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6650255" cy="4597545"/>
              </a:xfrm>
              <a:blipFill>
                <a:blip r:embed="rId2"/>
                <a:stretch>
                  <a:fillRect l="-1651" t="-2387" r="-24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72027C8E-CB0F-7CCA-7892-238459F1A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455" y="1799924"/>
            <a:ext cx="4326469" cy="39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7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440DD1-0F01-6AC9-AFAA-CF821A9BF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Approximate Tucker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57457DE-CDDF-85FF-47C8-F4032399E8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10515600" cy="5271655"/>
              </a:xfrm>
            </p:spPr>
            <p:txBody>
              <a:bodyPr/>
              <a:lstStyle/>
              <a:p>
                <a:r>
                  <a:rPr lang="en-US" altLang="zh-CN" dirty="0"/>
                  <a:t>Approximate Tucker</a:t>
                </a:r>
              </a:p>
              <a:p>
                <a:pPr lvl="1"/>
                <a:r>
                  <a:rPr lang="en-US" altLang="zh-CN" dirty="0"/>
                  <a:t>Given Tucker’s coloring with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{±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,±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</a:t>
                </a:r>
              </a:p>
              <a:p>
                <a:pPr lvl="2"/>
                <a:r>
                  <a:rPr lang="en-US" altLang="zh-CN" dirty="0">
                    <a:solidFill>
                      <a:schemeClr val="tx1"/>
                    </a:solidFill>
                  </a:rPr>
                  <a:t>Instead of </a:t>
                </a:r>
                <a14:m>
                  <m:oMath xmlns:m="http://schemas.openxmlformats.org/officeDocument/2006/math"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{±1,±2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…,±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altLang="zh-CN" dirty="0"/>
                  <a:t>Goal: find a complementary edge</a:t>
                </a:r>
              </a:p>
              <a:p>
                <a:pPr lvl="1"/>
                <a:r>
                  <a:rPr lang="en-US" altLang="zh-CN" b="1" dirty="0"/>
                  <a:t>Our technical result: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PPA</a:t>
                </a:r>
                <a:r>
                  <a:rPr lang="en-US" altLang="zh-CN" dirty="0"/>
                  <a:t>-complete for any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Implications for relaxed Borsuk-Ulam</a:t>
                </a:r>
              </a:p>
              <a:p>
                <a:pPr lvl="1"/>
                <a:r>
                  <a:rPr lang="en-US" altLang="zh-CN" dirty="0"/>
                  <a:t>Given odd function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Goal: find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(i)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altLang="zh-CN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/>
                  <a:t>and (ii)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</a:rPr>
                  <a:t>PPA</a:t>
                </a:r>
                <a:r>
                  <a:rPr lang="en-US" altLang="zh-CN" dirty="0"/>
                  <a:t>-complete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for any constant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57457DE-CDDF-85FF-47C8-F4032399E8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10515600" cy="5271655"/>
              </a:xfrm>
              <a:blipFill>
                <a:blip r:embed="rId2"/>
                <a:stretch>
                  <a:fillRect l="-1043" t="-20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EA9FAABB-804D-F941-D7A9-042B595BDC1D}"/>
                  </a:ext>
                </a:extLst>
              </p:cNvPr>
              <p:cNvSpPr/>
              <p:nvPr/>
            </p:nvSpPr>
            <p:spPr>
              <a:xfrm>
                <a:off x="2147681" y="5310432"/>
                <a:ext cx="2175012" cy="83488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 hyperplanes: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𝑘𝑑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non-trivial parameters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EA9FAABB-804D-F941-D7A9-042B595BDC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681" y="5310432"/>
                <a:ext cx="2175012" cy="834887"/>
              </a:xfrm>
              <a:prstGeom prst="roundRect">
                <a:avLst/>
              </a:prstGeom>
              <a:blipFill>
                <a:blip r:embed="rId3"/>
                <a:stretch>
                  <a:fillRect t="-7914" r="-1114" b="-1582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38187AFA-7A03-404A-943D-2C73440D62F7}"/>
                  </a:ext>
                </a:extLst>
              </p:cNvPr>
              <p:cNvSpPr/>
              <p:nvPr/>
            </p:nvSpPr>
            <p:spPr>
              <a:xfrm>
                <a:off x="7986918" y="5271655"/>
                <a:ext cx="2175013" cy="83488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dirty="0"/>
                  <a:t> set functions in generalized ham sandwich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38187AFA-7A03-404A-943D-2C73440D6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918" y="5271655"/>
                <a:ext cx="2175013" cy="834887"/>
              </a:xfrm>
              <a:prstGeom prst="roundRect">
                <a:avLst/>
              </a:prstGeom>
              <a:blipFill>
                <a:blip r:embed="rId4"/>
                <a:stretch>
                  <a:fillRect t="-7914" r="-1671" b="-1510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FC24EE1-063A-E46B-43CD-99057BCFDEC8}"/>
              </a:ext>
            </a:extLst>
          </p:cNvPr>
          <p:cNvSpPr/>
          <p:nvPr/>
        </p:nvSpPr>
        <p:spPr>
          <a:xfrm>
            <a:off x="5261113" y="5802494"/>
            <a:ext cx="2175013" cy="834887"/>
          </a:xfrm>
          <a:prstGeom prst="roundRec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# set functions equally partitioned</a:t>
            </a:r>
            <a:endParaRPr lang="zh-CN" altLang="en-US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245C49B-0394-B2F6-8FFF-082C9C67C4D6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4949687" y="4770783"/>
            <a:ext cx="1398933" cy="1031711"/>
          </a:xfrm>
          <a:prstGeom prst="straightConnector1">
            <a:avLst/>
          </a:prstGeom>
          <a:ln w="28575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2080A374-D21D-7F65-E7B3-83AC13A5B290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5589932" y="4373217"/>
            <a:ext cx="3484493" cy="89843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F599ED80-DDFF-7DC0-09E4-313637FD8CB2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235187" y="4373217"/>
            <a:ext cx="1386509" cy="9372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流程图: 可选过程 23">
                <a:extLst>
                  <a:ext uri="{FF2B5EF4-FFF2-40B4-BE49-F238E27FC236}">
                    <a16:creationId xmlns:a16="http://schemas.microsoft.com/office/drawing/2014/main" id="{A6D83115-27B0-01EB-0518-4DDA7F6F1043}"/>
                  </a:ext>
                </a:extLst>
              </p:cNvPr>
              <p:cNvSpPr/>
              <p:nvPr/>
            </p:nvSpPr>
            <p:spPr>
              <a:xfrm>
                <a:off x="8390021" y="1088058"/>
                <a:ext cx="3801979" cy="1891723"/>
              </a:xfrm>
              <a:prstGeom prst="flowChartAlternateProces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/>
                <a:r>
                  <a:rPr lang="en-US" altLang="zh-CN" sz="2000" b="1" u="sng" dirty="0">
                    <a:solidFill>
                      <a:schemeClr val="bg1"/>
                    </a:solidFill>
                    <a:latin typeface="+mn-ea"/>
                  </a:rPr>
                  <a:t>Generalized Ham Sandwich.</a:t>
                </a:r>
              </a:p>
              <a:p>
                <a:pPr marL="0" lvl="1"/>
                <a:r>
                  <a:rPr lang="en-US" altLang="zh-CN" sz="2000" dirty="0">
                    <a:solidFill>
                      <a:schemeClr val="bg1"/>
                    </a:solidFill>
                    <a:latin typeface="+mn-ea"/>
                  </a:rPr>
                  <a:t>Can we efficiently find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+mn-ea"/>
                  </a:rPr>
                  <a:t> hyperplanes partitioning any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+mn-ea"/>
                  </a:rPr>
                  <a:t> set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 sz="20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altLang="zh-CN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→[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+mn-ea"/>
                  </a:rPr>
                  <a:t>into equal parts?</a:t>
                </a:r>
                <a:endParaRPr lang="en-US" altLang="zh-CN" sz="1200" i="1" dirty="0">
                  <a:solidFill>
                    <a:schemeClr val="bg1"/>
                  </a:solidFill>
                </a:endParaRPr>
              </a:p>
              <a:p>
                <a:pPr algn="ctr"/>
                <a:endParaRPr lang="zh-CN" altLang="en-US" sz="1200" dirty="0"/>
              </a:p>
            </p:txBody>
          </p:sp>
        </mc:Choice>
        <mc:Fallback xmlns="">
          <p:sp>
            <p:nvSpPr>
              <p:cNvPr id="24" name="流程图: 可选过程 23">
                <a:extLst>
                  <a:ext uri="{FF2B5EF4-FFF2-40B4-BE49-F238E27FC236}">
                    <a16:creationId xmlns:a16="http://schemas.microsoft.com/office/drawing/2014/main" id="{A6D83115-27B0-01EB-0518-4DDA7F6F10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021" y="1088058"/>
                <a:ext cx="3801979" cy="1891723"/>
              </a:xfrm>
              <a:prstGeom prst="flowChartAlternateProcess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697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C85E9A3-00E6-0742-09C0-6078C62D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Techniques</a:t>
            </a:r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AE9BE9B-C63E-E51E-A220-FFFA991B4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71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C1BCA1F-3810-2B94-6D02-2562680B1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Formal Definitions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87B15E4E-5D1D-E12E-DDD0-A80C459524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Tetrachromatic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 err="1"/>
                  <a:t>D</a:t>
                </a:r>
                <a:r>
                  <a:rPr lang="en-US" altLang="zh-CN" dirty="0"/>
                  <a:t>-Tucker</a:t>
                </a:r>
              </a:p>
              <a:p>
                <a:pPr lvl="1"/>
                <a:r>
                  <a:rPr lang="en-US" altLang="zh-CN" dirty="0"/>
                  <a:t>Tucker Coloring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altLang="zh-CN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en-US" altLang="zh-CN" b="0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±1,±2}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 given by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polylog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-size circuit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={−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,−</m:t>
                    </m:r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Goal: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zh-CN" dirty="0"/>
                  <a:t>, it is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PPA</a:t>
                </a:r>
                <a:r>
                  <a:rPr lang="en-US" altLang="zh-CN" dirty="0"/>
                  <a:t>-complete </a:t>
                </a:r>
                <a:r>
                  <a:rPr lang="en-US" altLang="zh-CN" sz="1800" b="1" dirty="0">
                    <a:solidFill>
                      <a:schemeClr val="accent6">
                        <a:lumMod val="75000"/>
                      </a:schemeClr>
                    </a:solidFill>
                  </a:rPr>
                  <a:t>[Aisenberg, Bonet, Bass ’2020]</a:t>
                </a:r>
              </a:p>
              <a:p>
                <a:pPr lvl="1"/>
                <a:endParaRPr lang="en-US" altLang="zh-CN" sz="1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en-US" altLang="zh-CN" dirty="0"/>
                  <a:t>Tetrachromatic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 err="1"/>
                  <a:t>D</a:t>
                </a:r>
                <a:r>
                  <a:rPr lang="en-US" altLang="zh-CN" dirty="0"/>
                  <a:t>-Ball-Tucker</a:t>
                </a:r>
              </a:p>
              <a:p>
                <a:pPr lvl="1"/>
                <a:r>
                  <a:rPr lang="en-US" altLang="zh-CN" dirty="0"/>
                  <a:t>Tucker Coloring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en-US" altLang="zh-CN" i="1" dirty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±1,±2}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lit/>
                      </m:rP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=1}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Goal: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𝝐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87B15E4E-5D1D-E12E-DDD0-A80C459524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55" b="-13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37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4617DD4-2134-2A87-6926-3F5EB161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45320CA7-6CC1-F4AA-9ABA-A99F78C090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Reduction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Discrete </a:t>
                </a:r>
                <a:r>
                  <a:rPr lang="en-US" altLang="zh-CN" dirty="0">
                    <a:sym typeface="Wingdings" panose="05000000000000000000" pitchFamily="2" charset="2"/>
                  </a:rPr>
                  <a:t> Continuous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Mapping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ℬ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Preserve distances by a factor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poly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45320CA7-6CC1-F4AA-9ABA-A99F78C090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9DCF1A1-7818-ECD7-1ED0-53D502C879A1}"/>
                  </a:ext>
                </a:extLst>
              </p:cNvPr>
              <p:cNvSpPr txBox="1"/>
              <p:nvPr/>
            </p:nvSpPr>
            <p:spPr>
              <a:xfrm>
                <a:off x="1854193" y="2587231"/>
                <a:ext cx="8483613" cy="168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sz="3200" dirty="0"/>
                  <a:t>D-Tucker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3200" dirty="0"/>
                  <a:t> 2D-Ball-Tucker </a:t>
                </a:r>
                <a:endParaRPr lang="en-US" altLang="zh-CN" sz="3200" i="1" dirty="0">
                  <a:latin typeface="Cambria Math" panose="02040503050406030204" pitchFamily="18" charset="0"/>
                </a:endParaRPr>
              </a:p>
              <a:p>
                <a:r>
                  <a:rPr lang="en-US" altLang="zh-CN" sz="3200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3200" dirty="0"/>
                  <a:t> Tetrachromatic </a:t>
                </a:r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sz="3200" dirty="0"/>
                  <a:t>D-Ball-Tucker </a:t>
                </a:r>
              </a:p>
              <a:p>
                <a:r>
                  <a:rPr lang="en-US" altLang="zh-CN" sz="3200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3200" dirty="0"/>
                  <a:t> Tetrachromatic </a:t>
                </a:r>
                <a14:m>
                  <m:oMath xmlns:m="http://schemas.openxmlformats.org/officeDocument/2006/math">
                    <m:r>
                      <a:rPr lang="en-US" altLang="zh-CN" sz="32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sz="3200" dirty="0" err="1"/>
                  <a:t>D</a:t>
                </a:r>
                <a:r>
                  <a:rPr lang="en-US" altLang="zh-CN" sz="3200" dirty="0"/>
                  <a:t>-Tucker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9DCF1A1-7818-ECD7-1ED0-53D502C8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193" y="2587231"/>
                <a:ext cx="8483613" cy="1683538"/>
              </a:xfrm>
              <a:prstGeom prst="rect">
                <a:avLst/>
              </a:prstGeom>
              <a:blipFill>
                <a:blip r:embed="rId4"/>
                <a:stretch>
                  <a:fillRect t="-3971" b="-90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椭圆 1">
            <a:extLst>
              <a:ext uri="{FF2B5EF4-FFF2-40B4-BE49-F238E27FC236}">
                <a16:creationId xmlns:a16="http://schemas.microsoft.com/office/drawing/2014/main" id="{94DA9638-D1C7-E555-6E30-5016AF9FE077}"/>
              </a:ext>
            </a:extLst>
          </p:cNvPr>
          <p:cNvSpPr/>
          <p:nvPr/>
        </p:nvSpPr>
        <p:spPr>
          <a:xfrm>
            <a:off x="3687417" y="2613996"/>
            <a:ext cx="924339" cy="655983"/>
          </a:xfrm>
          <a:prstGeom prst="ellipse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4AFCBD9F-5634-BAB7-2598-1BB91F84AC8C}"/>
              </a:ext>
            </a:extLst>
          </p:cNvPr>
          <p:cNvSpPr/>
          <p:nvPr/>
        </p:nvSpPr>
        <p:spPr>
          <a:xfrm>
            <a:off x="3687417" y="3687418"/>
            <a:ext cx="924339" cy="655983"/>
          </a:xfrm>
          <a:prstGeom prst="ellipse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24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3721D-736D-78B4-A425-2C63E480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14" y="1791937"/>
            <a:ext cx="6786171" cy="34797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CD026ED-FA92-FAC0-0D6B-47E61B281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Wingdings" panose="05000000000000000000" pitchFamily="2" charset="2"/>
              </a:rPr>
              <a:t>Discrete  </a:t>
            </a:r>
            <a:r>
              <a:rPr lang="en-US" altLang="zh-CN" dirty="0"/>
              <a:t>Continuous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09D05B8-F03C-0F48-E5CE-AC31AD10FB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10515600" cy="485421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Discrete </a:t>
                </a:r>
                <a:r>
                  <a:rPr lang="en-US" altLang="zh-CN" dirty="0">
                    <a:sym typeface="Wingdings" panose="05000000000000000000" pitchFamily="2" charset="2"/>
                  </a:rPr>
                  <a:t></a:t>
                </a:r>
                <a:r>
                  <a:rPr lang="en-US" altLang="zh-CN" dirty="0"/>
                  <a:t> Continuous 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dirty="0"/>
                  <a:t>D)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Continuous </a:t>
                </a:r>
                <a:r>
                  <a:rPr lang="en-US" altLang="zh-CN" dirty="0">
                    <a:sym typeface="Wingdings" panose="05000000000000000000" pitchFamily="2" charset="2"/>
                  </a:rPr>
                  <a:t> Discrete 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𝑘</m:t>
                    </m:r>
                  </m:oMath>
                </a14:m>
                <a:r>
                  <a:rPr lang="en-US" altLang="zh-CN" dirty="0" err="1">
                    <a:sym typeface="Wingdings" panose="05000000000000000000" pitchFamily="2" charset="2"/>
                  </a:rPr>
                  <a:t>D</a:t>
                </a:r>
                <a:r>
                  <a:rPr lang="en-US" altLang="zh-CN" dirty="0">
                    <a:sym typeface="Wingdings" panose="05000000000000000000" pitchFamily="2" charset="2"/>
                  </a:rPr>
                  <a:t>)</a:t>
                </a:r>
              </a:p>
              <a:p>
                <a:pPr lvl="1"/>
                <a:r>
                  <a:rPr lang="en-US" altLang="zh-CN" dirty="0"/>
                  <a:t>Transform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/>
                  <a:t> unit ball (continuous ball instance)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unit ball (discrete cubic instance)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09D05B8-F03C-0F48-E5CE-AC31AD10FB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10515600" cy="4854212"/>
              </a:xfrm>
              <a:blipFill>
                <a:blip r:embed="rId3"/>
                <a:stretch>
                  <a:fillRect l="-1043" t="-2384" b="-1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932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445CF-5E65-8610-3CBF-0CD9A6385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95E7D4B-D13D-0FCB-8EAF-C285B456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0A300E2-3758-3736-3921-E02FF6E95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Reduction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1B22956-E9E5-B4CD-7363-F58710B1CCA9}"/>
                  </a:ext>
                </a:extLst>
              </p:cNvPr>
              <p:cNvSpPr txBox="1"/>
              <p:nvPr/>
            </p:nvSpPr>
            <p:spPr>
              <a:xfrm>
                <a:off x="1854193" y="2587231"/>
                <a:ext cx="8483613" cy="168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sz="3200" dirty="0"/>
                  <a:t>D-Tucker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3200" dirty="0"/>
                  <a:t> 2D-Ball-Tucker </a:t>
                </a:r>
                <a:endParaRPr lang="en-US" altLang="zh-CN" sz="3200" i="1" dirty="0">
                  <a:latin typeface="Cambria Math" panose="02040503050406030204" pitchFamily="18" charset="0"/>
                </a:endParaRPr>
              </a:p>
              <a:p>
                <a:r>
                  <a:rPr lang="en-US" altLang="zh-CN" sz="3200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3200" dirty="0"/>
                  <a:t> Tetrachromatic </a:t>
                </a:r>
                <a14:m>
                  <m:oMath xmlns:m="http://schemas.openxmlformats.org/officeDocument/2006/math">
                    <m:r>
                      <a:rPr lang="en-US" altLang="zh-CN" sz="3200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sz="3200" dirty="0"/>
                  <a:t>D-Ball-Tucker </a:t>
                </a:r>
              </a:p>
              <a:p>
                <a:r>
                  <a:rPr lang="en-US" altLang="zh-CN" sz="3200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sz="3200" dirty="0"/>
                  <a:t> Tetrachromatic </a:t>
                </a:r>
                <a14:m>
                  <m:oMath xmlns:m="http://schemas.openxmlformats.org/officeDocument/2006/math">
                    <m:r>
                      <a:rPr lang="en-US" altLang="zh-CN" sz="32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sz="3200" dirty="0" err="1"/>
                  <a:t>D</a:t>
                </a:r>
                <a:r>
                  <a:rPr lang="en-US" altLang="zh-CN" sz="3200" dirty="0"/>
                  <a:t>-Tucker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9DCF1A1-7818-ECD7-1ED0-53D502C8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193" y="2587231"/>
                <a:ext cx="8483613" cy="1683538"/>
              </a:xfrm>
              <a:prstGeom prst="rect">
                <a:avLst/>
              </a:prstGeom>
              <a:blipFill>
                <a:blip r:embed="rId4"/>
                <a:stretch>
                  <a:fillRect t="-3971" b="-90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86969F03-1A38-F99E-52F3-7650F60C8337}"/>
                  </a:ext>
                </a:extLst>
              </p:cNvPr>
              <p:cNvSpPr/>
              <p:nvPr/>
            </p:nvSpPr>
            <p:spPr>
              <a:xfrm>
                <a:off x="4601816" y="4889396"/>
                <a:ext cx="2988365" cy="1053548"/>
              </a:xfrm>
              <a:prstGeom prst="round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/>
                  <a:t>Next, we will focus on 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altLang="zh-CN" sz="28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dirty="0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86969F03-1A38-F99E-52F3-7650F60C83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816" y="4889396"/>
                <a:ext cx="2988365" cy="1053548"/>
              </a:xfrm>
              <a:prstGeom prst="roundRect">
                <a:avLst/>
              </a:prstGeom>
              <a:blipFill>
                <a:blip r:embed="rId5"/>
                <a:stretch>
                  <a:fillRect t="-1143" b="-10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椭圆 1">
            <a:extLst>
              <a:ext uri="{FF2B5EF4-FFF2-40B4-BE49-F238E27FC236}">
                <a16:creationId xmlns:a16="http://schemas.microsoft.com/office/drawing/2014/main" id="{A1095445-C2D6-BB5C-8B85-7D67A5D46156}"/>
              </a:ext>
            </a:extLst>
          </p:cNvPr>
          <p:cNvSpPr/>
          <p:nvPr/>
        </p:nvSpPr>
        <p:spPr>
          <a:xfrm>
            <a:off x="3687417" y="3101008"/>
            <a:ext cx="924339" cy="655983"/>
          </a:xfrm>
          <a:prstGeom prst="ellipse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8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表&#10;&#10;AI 生成的内容可能不正确。">
            <a:extLst>
              <a:ext uri="{FF2B5EF4-FFF2-40B4-BE49-F238E27FC236}">
                <a16:creationId xmlns:a16="http://schemas.microsoft.com/office/drawing/2014/main" id="{944EBC88-FB70-B706-653D-043F84147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6" y="1889728"/>
            <a:ext cx="5402971" cy="5402971"/>
          </a:xfrm>
          <a:prstGeom prst="rect">
            <a:avLst/>
          </a:prstGeom>
        </p:spPr>
      </p:pic>
      <p:pic>
        <p:nvPicPr>
          <p:cNvPr id="2" name="图片 1" descr="图表, 饼图&#10;&#10;AI 生成的内容可能不正确。">
            <a:extLst>
              <a:ext uri="{FF2B5EF4-FFF2-40B4-BE49-F238E27FC236}">
                <a16:creationId xmlns:a16="http://schemas.microsoft.com/office/drawing/2014/main" id="{AC58D2C2-16C3-E0DD-0D25-95DFF540C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84" y="2083301"/>
            <a:ext cx="3033233" cy="3033233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836F0D83-3F68-4F79-7871-5BCDC825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1: Preliminary Sphere Coloring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C26351D-F2B7-A53B-EBE1-1AA7E5F3A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Observation 1</a:t>
            </a:r>
          </a:p>
          <a:p>
            <a:pPr lvl="1"/>
            <a:r>
              <a:rPr lang="en-US" altLang="zh-CN" dirty="0"/>
              <a:t>Project upper/lower hemi-sphere to a circle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hard 2D instance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89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D9CEB-A7E5-9C92-1DD7-2C0192DE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表&#10;&#10;AI 生成的内容可能不正确。">
            <a:extLst>
              <a:ext uri="{FF2B5EF4-FFF2-40B4-BE49-F238E27FC236}">
                <a16:creationId xmlns:a16="http://schemas.microsoft.com/office/drawing/2014/main" id="{34DFE867-BA9F-94A2-B3D1-A2657A197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6" y="1889728"/>
            <a:ext cx="5402971" cy="5402971"/>
          </a:xfrm>
          <a:prstGeom prst="rect">
            <a:avLst/>
          </a:prstGeom>
        </p:spPr>
      </p:pic>
      <p:pic>
        <p:nvPicPr>
          <p:cNvPr id="13" name="图片 12" descr="图表&#10;&#10;AI 生成的内容可能不正确。">
            <a:extLst>
              <a:ext uri="{FF2B5EF4-FFF2-40B4-BE49-F238E27FC236}">
                <a16:creationId xmlns:a16="http://schemas.microsoft.com/office/drawing/2014/main" id="{A937BECA-A5A4-092F-AA88-3CAA0857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5" y="1889728"/>
            <a:ext cx="5402971" cy="5402971"/>
          </a:xfrm>
          <a:prstGeom prst="rect">
            <a:avLst/>
          </a:prstGeom>
        </p:spPr>
      </p:pic>
      <p:pic>
        <p:nvPicPr>
          <p:cNvPr id="8" name="图片 7" descr="文字图案&#10;&#10;AI 生成的内容可能不正确。">
            <a:extLst>
              <a:ext uri="{FF2B5EF4-FFF2-40B4-BE49-F238E27FC236}">
                <a16:creationId xmlns:a16="http://schemas.microsoft.com/office/drawing/2014/main" id="{84733F96-2106-4890-C0AA-10A45A234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92" y="3647613"/>
            <a:ext cx="3033233" cy="3033233"/>
          </a:xfrm>
          <a:prstGeom prst="rect">
            <a:avLst/>
          </a:prstGeom>
        </p:spPr>
      </p:pic>
      <p:pic>
        <p:nvPicPr>
          <p:cNvPr id="4" name="图片 3" descr="图表, 饼图&#10;&#10;AI 生成的内容可能不正确。">
            <a:extLst>
              <a:ext uri="{FF2B5EF4-FFF2-40B4-BE49-F238E27FC236}">
                <a16:creationId xmlns:a16="http://schemas.microsoft.com/office/drawing/2014/main" id="{76E4F3B5-14A6-4F33-997C-81EE9185B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84" y="2083301"/>
            <a:ext cx="3033233" cy="3033233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EE08D4B5-4D38-50FF-ACE1-8F122196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1: Preliminary Sphere Coloring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686B172-D4D6-5907-4208-25A40D71B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Observation 2</a:t>
            </a:r>
          </a:p>
          <a:p>
            <a:pPr lvl="1"/>
            <a:r>
              <a:rPr lang="en-US" altLang="zh-CN" dirty="0"/>
              <a:t>Upper and lower hemi-sphere has the same boundary (on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equator)</a:t>
            </a:r>
          </a:p>
          <a:p>
            <a:pPr lvl="1"/>
            <a:endParaRPr lang="zh-CN" altLang="en-US" dirty="0"/>
          </a:p>
        </p:txBody>
      </p:sp>
      <p:sp>
        <p:nvSpPr>
          <p:cNvPr id="11" name="箭头: 左弧形 10">
            <a:extLst>
              <a:ext uri="{FF2B5EF4-FFF2-40B4-BE49-F238E27FC236}">
                <a16:creationId xmlns:a16="http://schemas.microsoft.com/office/drawing/2014/main" id="{49324AFE-9192-64A3-3FF2-BC24734D7485}"/>
              </a:ext>
            </a:extLst>
          </p:cNvPr>
          <p:cNvSpPr/>
          <p:nvPr/>
        </p:nvSpPr>
        <p:spPr>
          <a:xfrm rot="18051570">
            <a:off x="7884043" y="4977390"/>
            <a:ext cx="1180017" cy="1740546"/>
          </a:xfrm>
          <a:prstGeom prst="curvedRightArrow">
            <a:avLst/>
          </a:prstGeom>
          <a:noFill/>
          <a:ln w="38100">
            <a:solidFill>
              <a:srgbClr val="8C15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0947C12-BBDC-CA18-BFE3-BAE2E7BC799E}"/>
              </a:ext>
            </a:extLst>
          </p:cNvPr>
          <p:cNvSpPr txBox="1"/>
          <p:nvPr/>
        </p:nvSpPr>
        <p:spPr>
          <a:xfrm>
            <a:off x="6096000" y="5107218"/>
            <a:ext cx="1919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8C1515"/>
                </a:solidFill>
                <a:latin typeface="+mn-ea"/>
                <a:cs typeface="+mj-cs"/>
              </a:rPr>
              <a:t>Rotate</a:t>
            </a:r>
          </a:p>
          <a:p>
            <a:pPr algn="ctr"/>
            <a:r>
              <a:rPr lang="en-US" altLang="zh-CN" sz="2800" b="1" dirty="0">
                <a:solidFill>
                  <a:srgbClr val="8C1515"/>
                </a:solidFill>
                <a:latin typeface="+mn-ea"/>
                <a:cs typeface="+mj-cs"/>
              </a:rPr>
              <a:t>&amp;</a:t>
            </a:r>
          </a:p>
          <a:p>
            <a:pPr algn="ctr"/>
            <a:r>
              <a:rPr lang="en-US" altLang="zh-CN" sz="2800" b="1" dirty="0">
                <a:solidFill>
                  <a:srgbClr val="8C1515"/>
                </a:solidFill>
                <a:latin typeface="+mn-ea"/>
                <a:cs typeface="+mj-cs"/>
              </a:rPr>
              <a:t>Negate</a:t>
            </a:r>
            <a:endParaRPr lang="zh-CN" altLang="en-US" sz="2800" b="1" dirty="0">
              <a:solidFill>
                <a:srgbClr val="8C1515"/>
              </a:solidFill>
              <a:latin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444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53CFC-D414-9DB3-B2A0-BE6C7F634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&#10;&#10;AI 生成的内容可能不正确。">
            <a:extLst>
              <a:ext uri="{FF2B5EF4-FFF2-40B4-BE49-F238E27FC236}">
                <a16:creationId xmlns:a16="http://schemas.microsoft.com/office/drawing/2014/main" id="{2F85EC44-A86A-F8FC-2294-13F63B2AD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5" y="1889728"/>
            <a:ext cx="5402971" cy="5402971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44243443-9946-4FF0-7AC9-5A23000E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1: Preliminary Sphere Coloring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7CEE8A7-A11F-D23C-07D2-59986759F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PPA</a:t>
            </a:r>
            <a:r>
              <a:rPr lang="en-US" altLang="zh-CN" dirty="0"/>
              <a:t>-hard to find a solution on the sphere</a:t>
            </a:r>
          </a:p>
          <a:p>
            <a:pPr lvl="1"/>
            <a:endParaRPr lang="zh-CN" altLang="en-US" dirty="0"/>
          </a:p>
        </p:txBody>
      </p:sp>
      <p:pic>
        <p:nvPicPr>
          <p:cNvPr id="2" name="图片 1" descr="文字图案&#10;&#10;AI 生成的内容可能不正确。">
            <a:extLst>
              <a:ext uri="{FF2B5EF4-FFF2-40B4-BE49-F238E27FC236}">
                <a16:creationId xmlns:a16="http://schemas.microsoft.com/office/drawing/2014/main" id="{E6B70A3F-70BF-9669-B985-6529AD956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92" y="3647613"/>
            <a:ext cx="3033233" cy="3033233"/>
          </a:xfrm>
          <a:prstGeom prst="rect">
            <a:avLst/>
          </a:prstGeom>
        </p:spPr>
      </p:pic>
      <p:pic>
        <p:nvPicPr>
          <p:cNvPr id="3" name="图片 2" descr="图表, 饼图&#10;&#10;AI 生成的内容可能不正确。">
            <a:extLst>
              <a:ext uri="{FF2B5EF4-FFF2-40B4-BE49-F238E27FC236}">
                <a16:creationId xmlns:a16="http://schemas.microsoft.com/office/drawing/2014/main" id="{82ED5CA3-F7DB-6877-E05F-CAAB70C0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84" y="2083301"/>
            <a:ext cx="3033233" cy="3033233"/>
          </a:xfrm>
          <a:prstGeom prst="rect">
            <a:avLst/>
          </a:prstGeom>
        </p:spPr>
      </p:pic>
      <p:sp>
        <p:nvSpPr>
          <p:cNvPr id="10" name="箭头: 左弧形 9">
            <a:extLst>
              <a:ext uri="{FF2B5EF4-FFF2-40B4-BE49-F238E27FC236}">
                <a16:creationId xmlns:a16="http://schemas.microsoft.com/office/drawing/2014/main" id="{53A21634-B861-334B-839C-A7616B17804F}"/>
              </a:ext>
            </a:extLst>
          </p:cNvPr>
          <p:cNvSpPr/>
          <p:nvPr/>
        </p:nvSpPr>
        <p:spPr>
          <a:xfrm rot="18051570">
            <a:off x="7884043" y="4977390"/>
            <a:ext cx="1180017" cy="1740546"/>
          </a:xfrm>
          <a:prstGeom prst="curvedRightArrow">
            <a:avLst/>
          </a:prstGeom>
          <a:noFill/>
          <a:ln w="38100">
            <a:solidFill>
              <a:srgbClr val="8C15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BB42880-6872-DB7C-8B5E-D837AD7F5A47}"/>
              </a:ext>
            </a:extLst>
          </p:cNvPr>
          <p:cNvSpPr txBox="1"/>
          <p:nvPr/>
        </p:nvSpPr>
        <p:spPr>
          <a:xfrm>
            <a:off x="6096000" y="5107218"/>
            <a:ext cx="1919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8C1515"/>
                </a:solidFill>
                <a:latin typeface="+mn-ea"/>
                <a:cs typeface="+mj-cs"/>
              </a:rPr>
              <a:t>Rotate</a:t>
            </a:r>
          </a:p>
          <a:p>
            <a:pPr algn="ctr"/>
            <a:r>
              <a:rPr lang="en-US" altLang="zh-CN" sz="2800" b="1" dirty="0">
                <a:solidFill>
                  <a:srgbClr val="8C1515"/>
                </a:solidFill>
                <a:latin typeface="+mn-ea"/>
                <a:cs typeface="+mj-cs"/>
              </a:rPr>
              <a:t>&amp;</a:t>
            </a:r>
          </a:p>
          <a:p>
            <a:pPr algn="ctr"/>
            <a:r>
              <a:rPr lang="en-US" altLang="zh-CN" sz="2800" b="1" dirty="0">
                <a:solidFill>
                  <a:srgbClr val="8C1515"/>
                </a:solidFill>
                <a:latin typeface="+mn-ea"/>
                <a:cs typeface="+mj-cs"/>
              </a:rPr>
              <a:t>Negate</a:t>
            </a:r>
            <a:endParaRPr lang="zh-CN" altLang="en-US" sz="2800" b="1" dirty="0">
              <a:solidFill>
                <a:srgbClr val="8C1515"/>
              </a:solidFill>
              <a:latin typeface="+mn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795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CC542D-D093-B88A-2263-907E145E2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805" y="303163"/>
            <a:ext cx="10404389" cy="2387600"/>
          </a:xfrm>
        </p:spPr>
        <p:txBody>
          <a:bodyPr>
            <a:normAutofit fontScale="90000"/>
          </a:bodyPr>
          <a:lstStyle/>
          <a:p>
            <a:r>
              <a:rPr lang="en-US" altLang="zh-CN" sz="4800" dirty="0"/>
              <a:t>High-to-Low Dimensional Total Search Problems:</a:t>
            </a:r>
            <a:r>
              <a:rPr lang="zh-CN" altLang="en-US" sz="4800" dirty="0"/>
              <a:t> </a:t>
            </a:r>
            <a:r>
              <a:rPr lang="en-US" altLang="zh-CN" sz="4800" dirty="0"/>
              <a:t>Cake</a:t>
            </a:r>
            <a:r>
              <a:rPr lang="zh-CN" altLang="en-US" sz="4800" dirty="0"/>
              <a:t> </a:t>
            </a:r>
            <a:r>
              <a:rPr lang="en-US" altLang="zh-CN" sz="4800" dirty="0"/>
              <a:t>Cutting and Ham Sandwich</a:t>
            </a:r>
            <a:br>
              <a:rPr lang="en-US" altLang="zh-CN" sz="4800" dirty="0"/>
            </a:br>
            <a:endParaRPr lang="zh-CN" altLang="en-US" sz="48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D3BEF9C-9F3D-EFA4-6C52-007613AB2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0583" y="2247780"/>
            <a:ext cx="9144000" cy="2008909"/>
          </a:xfrm>
        </p:spPr>
        <p:txBody>
          <a:bodyPr>
            <a:normAutofit/>
          </a:bodyPr>
          <a:lstStyle/>
          <a:p>
            <a:r>
              <a:rPr lang="en-US" altLang="zh-CN" b="1" dirty="0"/>
              <a:t>Ruiquan Gao</a:t>
            </a:r>
          </a:p>
          <a:p>
            <a:r>
              <a:rPr lang="en-US" altLang="zh-CN" b="1" dirty="0"/>
              <a:t>Stanford University</a:t>
            </a:r>
            <a:br>
              <a:rPr lang="en-US" altLang="zh-CN" b="1" dirty="0"/>
            </a:br>
            <a:endParaRPr lang="en-US" altLang="zh-CN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B28CFA4-45EC-9A50-A4C1-92D97B42A391}"/>
              </a:ext>
            </a:extLst>
          </p:cNvPr>
          <p:cNvSpPr txBox="1"/>
          <p:nvPr/>
        </p:nvSpPr>
        <p:spPr>
          <a:xfrm>
            <a:off x="4615466" y="3387978"/>
            <a:ext cx="29610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altLang="zh-CN" b="1" dirty="0"/>
            </a:br>
            <a:r>
              <a:rPr lang="en-US" altLang="zh-CN" sz="1800" dirty="0">
                <a:solidFill>
                  <a:schemeClr val="tx1"/>
                </a:solidFill>
              </a:rPr>
              <a:t>based on joint works with </a:t>
            </a:r>
          </a:p>
          <a:p>
            <a:pPr algn="ctr"/>
            <a:endParaRPr lang="en-US" altLang="zh-CN" dirty="0"/>
          </a:p>
          <a:p>
            <a:pPr algn="ctr"/>
            <a:endParaRPr lang="en-US" altLang="zh-CN" sz="1800" dirty="0">
              <a:solidFill>
                <a:schemeClr val="tx1"/>
              </a:solidFill>
            </a:endParaRPr>
          </a:p>
          <a:p>
            <a:pPr algn="ctr"/>
            <a:endParaRPr lang="en-US" altLang="zh-CN" dirty="0"/>
          </a:p>
          <a:p>
            <a:pPr algn="ctr"/>
            <a:endParaRPr lang="en-US" altLang="zh-CN" sz="1800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B405FBE-78F2-2E11-6522-FFCEA8B59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87" y="4180199"/>
            <a:ext cx="1762604" cy="176736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54608D7-F153-7875-59E0-86765212DD32}"/>
              </a:ext>
            </a:extLst>
          </p:cNvPr>
          <p:cNvGrpSpPr/>
          <p:nvPr/>
        </p:nvGrpSpPr>
        <p:grpSpPr>
          <a:xfrm>
            <a:off x="3811086" y="4180199"/>
            <a:ext cx="2512226" cy="2444476"/>
            <a:chOff x="2664079" y="4272280"/>
            <a:chExt cx="2512226" cy="24444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61489C0-8DD2-A9A0-FBCD-5E9A4E3B2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06" y="4272280"/>
              <a:ext cx="1747573" cy="177187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44BFBCB-76D2-0C4F-C561-084676091816}"/>
                </a:ext>
              </a:extLst>
            </p:cNvPr>
            <p:cNvSpPr txBox="1"/>
            <p:nvPr/>
          </p:nvSpPr>
          <p:spPr>
            <a:xfrm>
              <a:off x="2664079" y="6039648"/>
              <a:ext cx="251222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/>
                <a:t>Mohammad </a:t>
              </a:r>
              <a:r>
                <a:rPr lang="en-US" altLang="zh-CN" sz="2000" dirty="0" err="1"/>
                <a:t>Roghani</a:t>
              </a:r>
              <a:endParaRPr lang="en-US" altLang="zh-CN" sz="2000" dirty="0"/>
            </a:p>
            <a:p>
              <a:pPr algn="ctr"/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Stanford University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C7FB7C1-1914-3A29-547E-C9333B3B4166}"/>
              </a:ext>
            </a:extLst>
          </p:cNvPr>
          <p:cNvSpPr txBox="1"/>
          <p:nvPr/>
        </p:nvSpPr>
        <p:spPr>
          <a:xfrm>
            <a:off x="6446233" y="5947567"/>
            <a:ext cx="20417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Aviad Rubinstein</a:t>
            </a:r>
          </a:p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Stanford University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1D9EA59-6CE5-8861-5E7C-F67368ED99B4}"/>
              </a:ext>
            </a:extLst>
          </p:cNvPr>
          <p:cNvGrpSpPr/>
          <p:nvPr/>
        </p:nvGrpSpPr>
        <p:grpSpPr>
          <a:xfrm>
            <a:off x="8758211" y="4179654"/>
            <a:ext cx="2056973" cy="2447498"/>
            <a:chOff x="7505876" y="4271735"/>
            <a:chExt cx="2056973" cy="244749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52E0859-C911-9511-D480-13A235D34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3061" y="4271735"/>
              <a:ext cx="1762604" cy="1767913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B4C4500-0299-631E-F855-732BDD48F541}"/>
                </a:ext>
              </a:extLst>
            </p:cNvPr>
            <p:cNvSpPr txBox="1"/>
            <p:nvPr/>
          </p:nvSpPr>
          <p:spPr>
            <a:xfrm>
              <a:off x="7505876" y="6042125"/>
              <a:ext cx="205697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/>
                <a:t>Amin Saberi</a:t>
              </a:r>
            </a:p>
            <a:p>
              <a:pPr algn="ctr"/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Stanford University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443BB1C-75D8-C740-32C1-95AED1F17E89}"/>
              </a:ext>
            </a:extLst>
          </p:cNvPr>
          <p:cNvGrpSpPr/>
          <p:nvPr/>
        </p:nvGrpSpPr>
        <p:grpSpPr>
          <a:xfrm>
            <a:off x="1203657" y="4158999"/>
            <a:ext cx="2553904" cy="2465676"/>
            <a:chOff x="2664079" y="4251080"/>
            <a:chExt cx="2553904" cy="246567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ACA64A9-CAB4-1C33-7B1F-9D7AED08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1005" y="4251080"/>
              <a:ext cx="1842776" cy="178811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8867E43-6BF0-2DD7-1A35-C7E543866645}"/>
                </a:ext>
              </a:extLst>
            </p:cNvPr>
            <p:cNvSpPr txBox="1"/>
            <p:nvPr/>
          </p:nvSpPr>
          <p:spPr>
            <a:xfrm>
              <a:off x="2664079" y="6039648"/>
              <a:ext cx="255390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/>
                <a:t>Alexandros Hollender</a:t>
              </a:r>
            </a:p>
            <a:p>
              <a:pPr algn="ctr"/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University of Oxford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307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A2A646-0BEB-A3AC-EDE9-4235D3B56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2:</a:t>
            </a:r>
            <a:r>
              <a:rPr lang="zh-CN" altLang="en-US" dirty="0"/>
              <a:t> </a:t>
            </a:r>
            <a:r>
              <a:rPr lang="en-US" altLang="zh-CN" dirty="0"/>
              <a:t>Cut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Instance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EC19301-0826-9429-9EE7-54FB85A4F6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6381595" cy="459754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b="1" dirty="0"/>
                  <a:t>Featured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zh-CN" dirty="0"/>
                  <a:t>-radius</a:t>
                </a:r>
              </a:p>
              <a:p>
                <a:pPr lvl="1"/>
                <a:r>
                  <a:rPr lang="en-US" altLang="zh-CN" dirty="0"/>
                  <a:t>For each color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, there is a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on the circumference such that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 dirty="0" err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altLang="zh-CN" dirty="0" err="1"/>
                  <a:t>Antipodality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en-US" altLang="zh-CN" b="1" dirty="0"/>
                  <a:t>Featured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-sector</a:t>
                </a:r>
              </a:p>
              <a:p>
                <a:pPr lvl="1"/>
                <a:r>
                  <a:rPr lang="en-US" altLang="zh-CN" dirty="0"/>
                  <a:t>The sector </a:t>
                </a:r>
                <a:r>
                  <a:rPr lang="en-US" altLang="zh-CN" b="1" dirty="0"/>
                  <a:t>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For simplicity, only consider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/>
              </a:p>
              <a:p>
                <a:pPr lvl="1"/>
                <a:endParaRPr lang="en-US" altLang="zh-CN" dirty="0"/>
              </a:p>
              <a:p>
                <a:r>
                  <a:rPr lang="en-US" altLang="zh-CN" dirty="0"/>
                  <a:t>Poly-time Algorithm</a:t>
                </a:r>
              </a:p>
              <a:p>
                <a:pPr lvl="1"/>
                <a:r>
                  <a:rPr lang="en-US" altLang="zh-CN" dirty="0"/>
                  <a:t>Find either one set of featured radii and sectors, or</a:t>
                </a:r>
              </a:p>
              <a:p>
                <a:pPr lvl="1"/>
                <a:r>
                  <a:rPr lang="en-US" altLang="zh-CN" dirty="0"/>
                  <a:t>A solution on the circumference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EC19301-0826-9429-9EE7-54FB85A4F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6381595" cy="4597545"/>
              </a:xfrm>
              <a:blipFill>
                <a:blip r:embed="rId3"/>
                <a:stretch>
                  <a:fillRect l="-1721" t="-3050" b="-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07B4835B-98FC-7990-10A1-AAE4BC314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595" y="1870114"/>
            <a:ext cx="4134005" cy="40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1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CDF63-1085-EC20-9D74-1EFB7D76E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513C69-0397-4EFB-0133-C75ABC10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3: Color the Interior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A76DC3-A93D-A5F0-AF26-56B04F8A6C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5920409" cy="459754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Color switch</a:t>
                </a:r>
              </a:p>
              <a:p>
                <a:pPr lvl="1"/>
                <a:r>
                  <a:rPr lang="en-US" altLang="zh-CN" dirty="0"/>
                  <a:t>Lines where there are two different colors in the neighborhood</a:t>
                </a:r>
              </a:p>
              <a:p>
                <a:r>
                  <a:rPr lang="en-US" altLang="zh-CN" dirty="0"/>
                  <a:t>Interior coloring</a:t>
                </a:r>
              </a:p>
              <a:p>
                <a:pPr lvl="1"/>
                <a:r>
                  <a:rPr lang="en-US" altLang="zh-CN" dirty="0"/>
                  <a:t>Depends on projection to the sphere</a:t>
                </a:r>
              </a:p>
              <a:p>
                <a:pPr lvl="1"/>
                <a:r>
                  <a:rPr lang="en-US" altLang="zh-CN" dirty="0"/>
                  <a:t>“Color each radius”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Type 1: far from color switch</a:t>
                </a:r>
              </a:p>
              <a:p>
                <a:pPr lvl="1"/>
                <a:r>
                  <a:rPr lang="en-US" altLang="zh-CN" dirty="0"/>
                  <a:t>Use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altLang="zh-CN" dirty="0"/>
                  <a:t>-radius,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denotes the projection to the sphere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A76DC3-A93D-A5F0-AF26-56B04F8A6C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5920409" cy="4597545"/>
              </a:xfrm>
              <a:blipFill>
                <a:blip r:embed="rId3"/>
                <a:stretch>
                  <a:fillRect l="-1854" t="-2387" b="-6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5919635-4078-80B3-D65E-A3EEA3208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98" y="1755679"/>
            <a:ext cx="4554222" cy="4258876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FE47D759-BFAD-693C-AAB6-B0CA599BF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77" y="1462088"/>
            <a:ext cx="4925463" cy="5060533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A1C2E2ED-1559-5964-6076-99377B0D596C}"/>
              </a:ext>
            </a:extLst>
          </p:cNvPr>
          <p:cNvCxnSpPr>
            <a:cxnSpLocks/>
          </p:cNvCxnSpPr>
          <p:nvPr/>
        </p:nvCxnSpPr>
        <p:spPr>
          <a:xfrm flipH="1" flipV="1">
            <a:off x="9885680" y="3667760"/>
            <a:ext cx="381000" cy="4114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E1F946C-44AB-5E3C-E5E3-FCFDCC989163}"/>
              </a:ext>
            </a:extLst>
          </p:cNvPr>
          <p:cNvSpPr txBox="1"/>
          <p:nvPr/>
        </p:nvSpPr>
        <p:spPr>
          <a:xfrm>
            <a:off x="9530080" y="4069080"/>
            <a:ext cx="16594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(-1,-2)-switch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9E91F28D-9630-2E93-BE23-B1FE9AA425EC}"/>
              </a:ext>
            </a:extLst>
          </p:cNvPr>
          <p:cNvSpPr/>
          <p:nvPr/>
        </p:nvSpPr>
        <p:spPr>
          <a:xfrm>
            <a:off x="9548813" y="3209925"/>
            <a:ext cx="871537" cy="855663"/>
          </a:xfrm>
          <a:custGeom>
            <a:avLst/>
            <a:gdLst>
              <a:gd name="connsiteX0" fmla="*/ 0 w 871537"/>
              <a:gd name="connsiteY0" fmla="*/ 855663 h 855663"/>
              <a:gd name="connsiteX1" fmla="*/ 166687 w 871537"/>
              <a:gd name="connsiteY1" fmla="*/ 561975 h 855663"/>
              <a:gd name="connsiteX2" fmla="*/ 376237 w 871537"/>
              <a:gd name="connsiteY2" fmla="*/ 300038 h 855663"/>
              <a:gd name="connsiteX3" fmla="*/ 642937 w 871537"/>
              <a:gd name="connsiteY3" fmla="*/ 95250 h 855663"/>
              <a:gd name="connsiteX4" fmla="*/ 871537 w 871537"/>
              <a:gd name="connsiteY4" fmla="*/ 0 h 85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537" h="855663">
                <a:moveTo>
                  <a:pt x="0" y="855663"/>
                </a:moveTo>
                <a:cubicBezTo>
                  <a:pt x="51990" y="755121"/>
                  <a:pt x="103981" y="654579"/>
                  <a:pt x="166687" y="561975"/>
                </a:cubicBezTo>
                <a:cubicBezTo>
                  <a:pt x="229393" y="469371"/>
                  <a:pt x="296862" y="377825"/>
                  <a:pt x="376237" y="300038"/>
                </a:cubicBezTo>
                <a:cubicBezTo>
                  <a:pt x="455612" y="222251"/>
                  <a:pt x="560387" y="145256"/>
                  <a:pt x="642937" y="95250"/>
                </a:cubicBezTo>
                <a:cubicBezTo>
                  <a:pt x="725487" y="45244"/>
                  <a:pt x="831850" y="14287"/>
                  <a:pt x="871537" y="0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4F503970-5763-F41A-F666-A53CAB3E60B9}"/>
              </a:ext>
            </a:extLst>
          </p:cNvPr>
          <p:cNvSpPr/>
          <p:nvPr/>
        </p:nvSpPr>
        <p:spPr>
          <a:xfrm>
            <a:off x="10359794" y="3637756"/>
            <a:ext cx="92507" cy="9250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4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A1095-5E99-7C87-BFB8-A03CAE401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0D289-C841-51E3-0531-364628B1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3: Color the Interior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32B8B9-7966-10DF-5DB9-BCEA43797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345"/>
            <a:ext cx="6239933" cy="4597545"/>
          </a:xfrm>
        </p:spPr>
        <p:txBody>
          <a:bodyPr>
            <a:normAutofit/>
          </a:bodyPr>
          <a:lstStyle/>
          <a:p>
            <a:r>
              <a:rPr lang="en-US" altLang="zh-CN" dirty="0"/>
              <a:t>Type 2: near color switch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Consider a small line perpendicular to the color switch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176870-1DFA-2896-E63B-1A000BC9E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98" y="1755679"/>
            <a:ext cx="4554222" cy="4258876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9DFBACAE-AE31-88B2-EA1F-078B0C104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77" y="1462088"/>
            <a:ext cx="4925463" cy="5060533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9B13101-DA93-0563-3701-28E4C370A6A8}"/>
              </a:ext>
            </a:extLst>
          </p:cNvPr>
          <p:cNvCxnSpPr>
            <a:cxnSpLocks/>
          </p:cNvCxnSpPr>
          <p:nvPr/>
        </p:nvCxnSpPr>
        <p:spPr>
          <a:xfrm flipH="1" flipV="1">
            <a:off x="9885680" y="3667760"/>
            <a:ext cx="381000" cy="4114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0E28234-E13A-B8D6-1B0A-B803F7901EE4}"/>
              </a:ext>
            </a:extLst>
          </p:cNvPr>
          <p:cNvSpPr txBox="1"/>
          <p:nvPr/>
        </p:nvSpPr>
        <p:spPr>
          <a:xfrm>
            <a:off x="9530080" y="4069080"/>
            <a:ext cx="16594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(-1,-2)-switch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FB72C81-33CB-FF62-EEDF-31E373234F9C}"/>
              </a:ext>
            </a:extLst>
          </p:cNvPr>
          <p:cNvSpPr/>
          <p:nvPr/>
        </p:nvSpPr>
        <p:spPr>
          <a:xfrm>
            <a:off x="9548813" y="3209925"/>
            <a:ext cx="871537" cy="855663"/>
          </a:xfrm>
          <a:custGeom>
            <a:avLst/>
            <a:gdLst>
              <a:gd name="connsiteX0" fmla="*/ 0 w 871537"/>
              <a:gd name="connsiteY0" fmla="*/ 855663 h 855663"/>
              <a:gd name="connsiteX1" fmla="*/ 166687 w 871537"/>
              <a:gd name="connsiteY1" fmla="*/ 561975 h 855663"/>
              <a:gd name="connsiteX2" fmla="*/ 376237 w 871537"/>
              <a:gd name="connsiteY2" fmla="*/ 300038 h 855663"/>
              <a:gd name="connsiteX3" fmla="*/ 642937 w 871537"/>
              <a:gd name="connsiteY3" fmla="*/ 95250 h 855663"/>
              <a:gd name="connsiteX4" fmla="*/ 871537 w 871537"/>
              <a:gd name="connsiteY4" fmla="*/ 0 h 85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537" h="855663">
                <a:moveTo>
                  <a:pt x="0" y="855663"/>
                </a:moveTo>
                <a:cubicBezTo>
                  <a:pt x="51990" y="755121"/>
                  <a:pt x="103981" y="654579"/>
                  <a:pt x="166687" y="561975"/>
                </a:cubicBezTo>
                <a:cubicBezTo>
                  <a:pt x="229393" y="469371"/>
                  <a:pt x="296862" y="377825"/>
                  <a:pt x="376237" y="300038"/>
                </a:cubicBezTo>
                <a:cubicBezTo>
                  <a:pt x="455612" y="222251"/>
                  <a:pt x="560387" y="145256"/>
                  <a:pt x="642937" y="95250"/>
                </a:cubicBezTo>
                <a:cubicBezTo>
                  <a:pt x="725487" y="45244"/>
                  <a:pt x="831850" y="14287"/>
                  <a:pt x="871537" y="0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AE924E2F-43DA-1E0C-2181-8ECC1DB481C8}"/>
              </a:ext>
            </a:extLst>
          </p:cNvPr>
          <p:cNvSpPr/>
          <p:nvPr/>
        </p:nvSpPr>
        <p:spPr>
          <a:xfrm>
            <a:off x="10029926" y="3428457"/>
            <a:ext cx="92507" cy="9250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星形: 五角 5">
            <a:extLst>
              <a:ext uri="{FF2B5EF4-FFF2-40B4-BE49-F238E27FC236}">
                <a16:creationId xmlns:a16="http://schemas.microsoft.com/office/drawing/2014/main" id="{0DBEB611-A8E8-23E2-2F00-681DA1AD18C6}"/>
              </a:ext>
            </a:extLst>
          </p:cNvPr>
          <p:cNvSpPr/>
          <p:nvPr/>
        </p:nvSpPr>
        <p:spPr>
          <a:xfrm>
            <a:off x="9937419" y="3299583"/>
            <a:ext cx="92507" cy="92507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6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5B005DE-93D3-12A8-AF02-1D4FE446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100" y="2298700"/>
            <a:ext cx="3673018" cy="34348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6CBE34-4375-A6DB-205F-804AC4FC1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022395">
            <a:off x="9980734" y="751128"/>
            <a:ext cx="2141595" cy="191950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0B25B03-1A3D-F974-F859-2909C7A4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Step 3: Color the Interior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8F08A6-BDC0-1FD1-B60E-747ECF207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345"/>
            <a:ext cx="6377609" cy="5271655"/>
          </a:xfrm>
        </p:spPr>
        <p:txBody>
          <a:bodyPr>
            <a:normAutofit/>
          </a:bodyPr>
          <a:lstStyle/>
          <a:p>
            <a:r>
              <a:rPr lang="en-US" altLang="zh-CN" dirty="0"/>
              <a:t>Type 2: near color switch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Consider a small line perpendicular to the color switch </a:t>
            </a:r>
            <a:endParaRPr lang="zh-CN" alt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Consider the induced sector</a:t>
            </a:r>
          </a:p>
          <a:p>
            <a:pPr lvl="2">
              <a:buFont typeface="Wingdings" panose="05000000000000000000" pitchFamily="2" charset="2"/>
              <a:buChar char="u"/>
            </a:pPr>
            <a:r>
              <a:rPr lang="en-US" altLang="zh-CN" dirty="0"/>
              <a:t>Two points colored differently on the sphere</a:t>
            </a:r>
          </a:p>
          <a:p>
            <a:pPr lvl="2">
              <a:buFont typeface="Wingdings" panose="05000000000000000000" pitchFamily="2" charset="2"/>
              <a:buChar char="u"/>
            </a:pPr>
            <a:r>
              <a:rPr lang="en-US" altLang="zh-CN" dirty="0"/>
              <a:t>The center of the ball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Apply the featured sector to it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dirty="0"/>
              <a:t>Sphere coloring</a:t>
            </a:r>
            <a:r>
              <a:rPr lang="zh-CN" altLang="en-US" dirty="0"/>
              <a:t> </a:t>
            </a:r>
            <a:r>
              <a:rPr lang="en-US" altLang="zh-CN" dirty="0"/>
              <a:t>modified along the line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zh-CN" dirty="0"/>
              <a:t>Antipodal anti-symmetry is preserved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 altLang="zh-CN" dirty="0"/>
          </a:p>
          <a:p>
            <a:r>
              <a:rPr lang="en-US" altLang="zh-CN" dirty="0"/>
              <a:t>Type 2.5: two colors are opposite?</a:t>
            </a:r>
          </a:p>
          <a:p>
            <a:pPr lvl="1"/>
            <a:r>
              <a:rPr lang="en-US" altLang="zh-CN" dirty="0"/>
              <a:t>A solution on the sphere (</a:t>
            </a:r>
            <a:r>
              <a:rPr lang="en-US" altLang="zh-CN" b="1" dirty="0">
                <a:solidFill>
                  <a:srgbClr val="FF0000"/>
                </a:solidFill>
              </a:rPr>
              <a:t>PPA</a:t>
            </a:r>
            <a:r>
              <a:rPr lang="en-US" altLang="zh-CN" dirty="0"/>
              <a:t>-hard)</a:t>
            </a:r>
            <a:endParaRPr lang="zh-CN" altLang="en-US" dirty="0"/>
          </a:p>
        </p:txBody>
      </p:sp>
      <p:sp>
        <p:nvSpPr>
          <p:cNvPr id="7" name="箭头: 左弧形 6">
            <a:extLst>
              <a:ext uri="{FF2B5EF4-FFF2-40B4-BE49-F238E27FC236}">
                <a16:creationId xmlns:a16="http://schemas.microsoft.com/office/drawing/2014/main" id="{3D51DDC2-988D-9C79-79F3-AAF14DC41E4D}"/>
              </a:ext>
            </a:extLst>
          </p:cNvPr>
          <p:cNvSpPr/>
          <p:nvPr/>
        </p:nvSpPr>
        <p:spPr>
          <a:xfrm rot="912726">
            <a:off x="9679552" y="1702687"/>
            <a:ext cx="641080" cy="1563975"/>
          </a:xfrm>
          <a:prstGeom prst="curvedRightArrow">
            <a:avLst>
              <a:gd name="adj1" fmla="val 31722"/>
              <a:gd name="adj2" fmla="val 55344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7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ED267F8-EE55-3E06-E017-97330013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657417" cy="2852737"/>
          </a:xfrm>
        </p:spPr>
        <p:txBody>
          <a:bodyPr/>
          <a:lstStyle/>
          <a:p>
            <a:r>
              <a:rPr lang="en-US" altLang="zh-CN" dirty="0"/>
              <a:t>PPAD &amp; Other Related Problems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1160ED-57D9-91CE-044C-92FB9B906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620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A2E15E-8C54-AF20-97FB-C4482306B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Total Search Problems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A539362-F856-9A58-7968-BDD4E047A0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6019800" cy="5271655"/>
              </a:xfrm>
            </p:spPr>
            <p:txBody>
              <a:bodyPr/>
              <a:lstStyle/>
              <a:p>
                <a:r>
                  <a:rPr lang="en-US" altLang="zh-CN" dirty="0"/>
                  <a:t>TFNP</a:t>
                </a:r>
              </a:p>
              <a:p>
                <a:pPr lvl="1"/>
                <a:r>
                  <a:rPr lang="en-US" altLang="zh-CN" dirty="0"/>
                  <a:t>NP Search problems where solutions are guaranteed</a:t>
                </a:r>
              </a:p>
              <a:p>
                <a:pPr lvl="1"/>
                <a:r>
                  <a:rPr lang="en-US" altLang="zh-CN" dirty="0"/>
                  <a:t>Given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, find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)=1</m:t>
                    </m:r>
                  </m:oMath>
                </a14:m>
                <a:endParaRPr lang="en-US" altLang="zh-CN" dirty="0"/>
              </a:p>
              <a:p>
                <a:pPr>
                  <a:spcBef>
                    <a:spcPts val="1800"/>
                  </a:spcBef>
                </a:pPr>
                <a:r>
                  <a:rPr lang="en-US" altLang="zh-CN" dirty="0"/>
                  <a:t>Famous Classes</a:t>
                </a:r>
              </a:p>
              <a:p>
                <a:pPr lvl="1"/>
                <a:r>
                  <a:rPr lang="en-US" altLang="zh-CN" dirty="0"/>
                  <a:t>PPAD, PLS, PPP, PLS, PPADS, CLS …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altLang="zh-CN" dirty="0"/>
                  <a:t>Examples</a:t>
                </a:r>
              </a:p>
              <a:p>
                <a:pPr lvl="1"/>
                <a:r>
                  <a:rPr lang="en-US" altLang="zh-CN" dirty="0"/>
                  <a:t>Factoring (in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PPA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PPP</a:t>
                </a:r>
                <a:r>
                  <a:rPr lang="en-US" altLang="zh-CN" dirty="0"/>
                  <a:t>)</a:t>
                </a:r>
              </a:p>
              <a:p>
                <a:pPr lvl="1"/>
                <a:r>
                  <a:rPr lang="en-US" altLang="zh-CN" dirty="0"/>
                  <a:t>Nash Equilibrium (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PPAD</a:t>
                </a:r>
                <a:r>
                  <a:rPr lang="en-US" altLang="zh-CN" dirty="0"/>
                  <a:t>-complete)</a:t>
                </a:r>
              </a:p>
              <a:p>
                <a:pPr lvl="1"/>
                <a:r>
                  <a:rPr lang="en-US" altLang="zh-CN" dirty="0"/>
                  <a:t>Local Max-Cut (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PLS</a:t>
                </a:r>
                <a:r>
                  <a:rPr lang="en-US" altLang="zh-CN" dirty="0"/>
                  <a:t>-complete)</a:t>
                </a:r>
              </a:p>
              <a:p>
                <a:pPr lvl="1"/>
                <a:r>
                  <a:rPr lang="en-US" altLang="zh-CN" dirty="0"/>
                  <a:t>Gradient Descent (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CLS</a:t>
                </a:r>
                <a:r>
                  <a:rPr lang="en-US" altLang="zh-CN" dirty="0"/>
                  <a:t>-complete)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A539362-F856-9A58-7968-BDD4E047A0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6019800" cy="5271655"/>
              </a:xfrm>
              <a:blipFill>
                <a:blip r:embed="rId2"/>
                <a:stretch>
                  <a:fillRect l="-1824" t="-20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E9EDF71B-4A7E-B9B9-949B-1A3C32DA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55" y="1462088"/>
            <a:ext cx="3695890" cy="46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93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BA4A1-12F3-E8B3-B8BC-0CAFEB081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A08FA9-4996-2EBC-488D-82BC8BC5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PPAD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653DA4A-7DCA-1A96-4DB8-9EBFB57F6C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Full name</a:t>
                </a:r>
              </a:p>
              <a:p>
                <a:pPr lvl="1"/>
                <a:r>
                  <a:rPr lang="en-US" altLang="zh-CN" dirty="0"/>
                  <a:t>Polynomial Parity Arguments on Directed graphs</a:t>
                </a:r>
              </a:p>
              <a:p>
                <a:pPr lvl="1"/>
                <a:endParaRPr lang="en-US" altLang="zh-CN" sz="1400" dirty="0"/>
              </a:p>
              <a:p>
                <a:r>
                  <a:rPr lang="en-US" altLang="zh-CN" dirty="0"/>
                  <a:t>Oracle Separation with PPA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PPAD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PPA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endParaRPr lang="en-US" altLang="zh-CN" sz="1400" dirty="0"/>
              </a:p>
              <a:p>
                <a:r>
                  <a:rPr lang="en-US" altLang="zh-CN" dirty="0"/>
                  <a:t>Famous Complete problems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653DA4A-7DCA-1A96-4DB8-9EBFB57F6C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25A2640F-E66C-76AE-F312-E93A44D0EA1B}"/>
              </a:ext>
            </a:extLst>
          </p:cNvPr>
          <p:cNvSpPr txBox="1"/>
          <p:nvPr/>
        </p:nvSpPr>
        <p:spPr>
          <a:xfrm>
            <a:off x="1898374" y="4403039"/>
            <a:ext cx="419762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Nash Equilibrium</a:t>
            </a:r>
          </a:p>
          <a:p>
            <a:pPr algn="ctr"/>
            <a:r>
              <a:rPr lang="en-US" altLang="zh-CN" sz="2400" dirty="0"/>
              <a:t>Arrow-Debreu Equilibrium</a:t>
            </a:r>
          </a:p>
          <a:p>
            <a:pPr algn="ctr"/>
            <a:r>
              <a:rPr lang="en-US" altLang="zh-CN" sz="2400" dirty="0"/>
              <a:t>Brouwer’s Fixed Points</a:t>
            </a:r>
          </a:p>
          <a:p>
            <a:pPr algn="ctr"/>
            <a:r>
              <a:rPr lang="en-US" altLang="zh-CN" sz="2400" dirty="0" err="1"/>
              <a:t>Sperner’s</a:t>
            </a:r>
            <a:r>
              <a:rPr lang="en-US" altLang="zh-CN" sz="2400" dirty="0"/>
              <a:t> lemma</a:t>
            </a:r>
          </a:p>
          <a:p>
            <a:pPr algn="ctr">
              <a:spcBef>
                <a:spcPts val="600"/>
              </a:spcBef>
            </a:pPr>
            <a:r>
              <a:rPr lang="en-US" altLang="zh-CN" sz="2400" b="1" dirty="0">
                <a:solidFill>
                  <a:srgbClr val="C00000"/>
                </a:solidFill>
              </a:rPr>
              <a:t>PPAD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892286A-458D-98F9-729F-E3DF0545C7A6}"/>
              </a:ext>
            </a:extLst>
          </p:cNvPr>
          <p:cNvSpPr txBox="1"/>
          <p:nvPr/>
        </p:nvSpPr>
        <p:spPr>
          <a:xfrm>
            <a:off x="6096000" y="4403039"/>
            <a:ext cx="419762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Consensus Halving</a:t>
            </a:r>
          </a:p>
          <a:p>
            <a:pPr algn="ctr"/>
            <a:r>
              <a:rPr lang="en-US" altLang="zh-CN" sz="2400" dirty="0"/>
              <a:t>Ham Sandwich</a:t>
            </a:r>
          </a:p>
          <a:p>
            <a:pPr algn="ctr"/>
            <a:r>
              <a:rPr lang="en-US" altLang="zh-CN" sz="2400" dirty="0"/>
              <a:t>Borsuk-Ulam</a:t>
            </a:r>
          </a:p>
          <a:p>
            <a:pPr algn="ctr"/>
            <a:r>
              <a:rPr lang="en-US" altLang="zh-CN" sz="2400" dirty="0"/>
              <a:t>Tucker’s lemma</a:t>
            </a:r>
          </a:p>
          <a:p>
            <a:pPr algn="ctr">
              <a:spcBef>
                <a:spcPts val="600"/>
              </a:spcBef>
            </a:pPr>
            <a:r>
              <a:rPr lang="en-US" altLang="zh-CN" sz="2400" b="1" dirty="0">
                <a:solidFill>
                  <a:srgbClr val="C00000"/>
                </a:solidFill>
              </a:rPr>
              <a:t>PPA</a:t>
            </a:r>
          </a:p>
        </p:txBody>
      </p:sp>
    </p:spTree>
    <p:extLst>
      <p:ext uri="{BB962C8B-B14F-4D97-AF65-F5344CB8AC3E}">
        <p14:creationId xmlns:p14="http://schemas.microsoft.com/office/powerpoint/2010/main" val="208373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789BFFE-3F6F-05E3-D57E-DAC9FB8A8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099" y="3644509"/>
            <a:ext cx="3630259" cy="307125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E18ECA5-17E2-4984-3AB2-8C811AC3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Sperner’s</a:t>
            </a:r>
            <a:r>
              <a:rPr lang="en-US" altLang="zh-CN" dirty="0"/>
              <a:t> Lemma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584E7C-E941-C93B-E557-0CCB8ECB52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4817"/>
                <a:ext cx="10515600" cy="4597545"/>
              </a:xfrm>
            </p:spPr>
            <p:txBody>
              <a:bodyPr/>
              <a:lstStyle/>
              <a:p>
                <a:r>
                  <a:rPr lang="en-US" altLang="zh-CN" dirty="0" err="1"/>
                  <a:t>Sperner’s</a:t>
                </a:r>
                <a:r>
                  <a:rPr lang="en-US" altLang="zh-CN" dirty="0"/>
                  <a:t> coloring</a:t>
                </a:r>
              </a:p>
              <a:p>
                <a:pPr lvl="1"/>
                <a:r>
                  <a:rPr lang="en-US" altLang="zh-CN" dirty="0"/>
                  <a:t>Any triangulation of the standard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-simplex</a:t>
                </a:r>
              </a:p>
              <a:p>
                <a:pPr lvl="1"/>
                <a:r>
                  <a:rPr lang="en-US" altLang="zh-CN" dirty="0"/>
                  <a:t>Any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altLang="zh-CN" dirty="0"/>
                  <a:t>-coloring C with boundary conditions</a:t>
                </a:r>
              </a:p>
              <a:p>
                <a:pPr marL="1371600" lvl="2" indent="-457200">
                  <a:buAutoNum type="arabicPeriod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vertices are colored with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colors</a:t>
                </a:r>
              </a:p>
              <a:p>
                <a:pPr marL="1371600" lvl="2" indent="-457200">
                  <a:buAutoNum type="arabicPeriod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Points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on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each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facet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are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colored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by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one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of the colors on its vertices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8584E7C-E941-C93B-E557-0CCB8ECB52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4817"/>
                <a:ext cx="10515600" cy="4597545"/>
              </a:xfrm>
              <a:blipFill>
                <a:blip r:embed="rId4"/>
                <a:stretch>
                  <a:fillRect l="-1043" t="-2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6916F6F9-B816-5C17-D201-E2982CEBF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825" y="3601495"/>
            <a:ext cx="3348435" cy="31172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9836DB4-E689-4810-26E1-E742A3E5D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696" y="3527438"/>
            <a:ext cx="3665754" cy="31940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D49779-20C9-F574-82F7-FD2DC4796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698" y="3487403"/>
            <a:ext cx="3550990" cy="319934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84340DB1-F12C-494B-E60C-CE16A6E68888}"/>
              </a:ext>
            </a:extLst>
          </p:cNvPr>
          <p:cNvSpPr/>
          <p:nvPr/>
        </p:nvSpPr>
        <p:spPr>
          <a:xfrm>
            <a:off x="2303612" y="5497974"/>
            <a:ext cx="347241" cy="3472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F00A7AA-44F4-F93A-2001-72C0FC7EFA72}"/>
              </a:ext>
            </a:extLst>
          </p:cNvPr>
          <p:cNvSpPr/>
          <p:nvPr/>
        </p:nvSpPr>
        <p:spPr>
          <a:xfrm>
            <a:off x="2876114" y="6032341"/>
            <a:ext cx="347241" cy="34724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2F2104A-9C4C-EAB7-415A-9C8962ABD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39" y="4469204"/>
            <a:ext cx="1542038" cy="7839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15E75C-4F3E-B7AD-2EAE-B84E9AEAE9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66" y="4469205"/>
            <a:ext cx="1542038" cy="7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454C03-5334-B740-5027-1D4937E48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809" y="3002222"/>
            <a:ext cx="4402382" cy="371925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2F1A950-B7AF-389D-74E8-32675355F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Sperner’s</a:t>
            </a:r>
            <a:r>
              <a:rPr lang="en-US" altLang="zh-CN" dirty="0"/>
              <a:t> Lemma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995F471-189C-9E94-B1B8-7C58327380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10515600" cy="513513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Sperner’s Lemma</a:t>
                </a:r>
              </a:p>
              <a:p>
                <a:pPr lvl="1"/>
                <a:r>
                  <a:rPr lang="en-US" altLang="zh-CN" dirty="0"/>
                  <a:t>In any </a:t>
                </a:r>
                <a:r>
                  <a:rPr lang="en-US" altLang="zh-CN" dirty="0" err="1"/>
                  <a:t>Sperner’s</a:t>
                </a:r>
                <a:r>
                  <a:rPr lang="en-US" altLang="zh-CN" dirty="0"/>
                  <a:t> coloring, there </a:t>
                </a:r>
                <a:r>
                  <a:rPr lang="en-US" altLang="zh-CN" b="1" dirty="0"/>
                  <a:t>exists</a:t>
                </a:r>
                <a:r>
                  <a:rPr lang="en-US" altLang="zh-CN" dirty="0"/>
                  <a:t> a small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rainbow</a:t>
                </a:r>
                <a:r>
                  <a:rPr lang="en-US" altLang="zh-CN" dirty="0"/>
                  <a:t> simplex</a:t>
                </a:r>
              </a:p>
              <a:p>
                <a:pPr lvl="1"/>
                <a:r>
                  <a:rPr lang="en-US" altLang="zh-CN" dirty="0"/>
                  <a:t>Rainbow simplex: a simplex that contains all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+1 </m:t>
                    </m:r>
                  </m:oMath>
                </a14:m>
                <a:r>
                  <a:rPr lang="en-US" altLang="zh-CN" dirty="0"/>
                  <a:t>colors</a:t>
                </a:r>
              </a:p>
              <a:p>
                <a:pPr lvl="1"/>
                <a:endParaRPr lang="en-US" altLang="zh-CN" dirty="0"/>
              </a:p>
              <a:p>
                <a:r>
                  <a:rPr lang="en-US" altLang="zh-CN" dirty="0"/>
                  <a:t>Applications</a:t>
                </a:r>
              </a:p>
              <a:p>
                <a:pPr marL="914400" lvl="1" indent="-457200">
                  <a:buAutoNum type="arabicPeriod"/>
                </a:pPr>
                <a:r>
                  <a:rPr lang="en-US" altLang="zh-CN" dirty="0"/>
                  <a:t>Fixed point theorems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Brouwer: exists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for any continuous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marL="914400" lvl="1" indent="-457200">
                  <a:buAutoNum type="arabicPeriod"/>
                </a:pPr>
                <a:r>
                  <a:rPr lang="en-US" altLang="zh-CN" dirty="0"/>
                  <a:t>Existence of </a:t>
                </a:r>
                <a:r>
                  <a:rPr lang="en-US" altLang="zh-CN" b="1" dirty="0"/>
                  <a:t>Nash equilibrium</a:t>
                </a:r>
                <a:r>
                  <a:rPr lang="en-US" altLang="zh-CN" dirty="0"/>
                  <a:t> and Fisher/Arrow-Debreu market equilibrium</a:t>
                </a:r>
              </a:p>
              <a:p>
                <a:pPr marL="914400" lvl="1" indent="-457200">
                  <a:buAutoNum type="arabicPeriod"/>
                </a:pPr>
                <a:r>
                  <a:rPr lang="en-US" altLang="zh-CN" dirty="0"/>
                  <a:t>Existence of </a:t>
                </a:r>
                <a:r>
                  <a:rPr lang="en-US" altLang="zh-CN" b="1" dirty="0"/>
                  <a:t>envy-free cake-cutting</a:t>
                </a:r>
              </a:p>
              <a:p>
                <a:pPr marL="914400" lvl="1" indent="-457200">
                  <a:buAutoNum type="arabicPeriod"/>
                </a:pPr>
                <a:r>
                  <a:rPr lang="en-US" altLang="zh-CN" dirty="0"/>
                  <a:t>Monsky’s theorem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impossible to cut a square to equal-area triangles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995F471-189C-9E94-B1B8-7C58327380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10515600" cy="5135130"/>
              </a:xfrm>
              <a:blipFill>
                <a:blip r:embed="rId4"/>
                <a:stretch>
                  <a:fillRect l="-1043" t="-21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1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AE471-FBFC-3382-F9EC-FF742A911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C7A3E1-AA00-078D-749D-F79AF9B8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Complexity of Sperner / Tucker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BEBBBF2-20F9-93E9-D8F0-CB18AC2943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5383696" cy="459754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Sperner</a:t>
                </a:r>
              </a:p>
              <a:p>
                <a:pPr lvl="1"/>
                <a:r>
                  <a:rPr lang="en-US" altLang="zh-CN" dirty="0"/>
                  <a:t>Given </a:t>
                </a:r>
                <a:r>
                  <a:rPr lang="en-US" altLang="zh-CN" dirty="0" err="1"/>
                  <a:t>Sperner’s</a:t>
                </a:r>
                <a:r>
                  <a:rPr lang="en-US" altLang="zh-CN" dirty="0"/>
                  <a:t> coloring</a:t>
                </a:r>
              </a:p>
              <a:p>
                <a:pPr lvl="1"/>
                <a:r>
                  <a:rPr lang="en-US" altLang="zh-CN" dirty="0"/>
                  <a:t>Find a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-simplex with all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altLang="zh-CN" dirty="0"/>
                  <a:t> different colors</a:t>
                </a:r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Brouwer</a:t>
                </a:r>
              </a:p>
              <a:p>
                <a:pPr lvl="1"/>
                <a:r>
                  <a:rPr lang="en-US" altLang="zh-CN" dirty="0"/>
                  <a:t>Given function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Find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∀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∈[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altLang="zh-CN" dirty="0"/>
              </a:p>
              <a:p>
                <a:pPr marL="457200" lvl="1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BEBBBF2-20F9-93E9-D8F0-CB18AC2943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5383696" cy="4597545"/>
              </a:xfrm>
              <a:blipFill>
                <a:blip r:embed="rId2"/>
                <a:stretch>
                  <a:fillRect l="-2039" t="-2387" b="-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AED8D4E7-D76E-290F-F8E4-25ACE73E61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1411" y="1586344"/>
                <a:ext cx="5033211" cy="45975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zh-CN" altLang="en-US" sz="2800" b="1" kern="1200" dirty="0">
                    <a:solidFill>
                      <a:srgbClr val="009AB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Tucker</a:t>
                </a:r>
              </a:p>
              <a:p>
                <a:pPr lvl="1"/>
                <a:r>
                  <a:rPr lang="en-US" altLang="zh-CN" dirty="0"/>
                  <a:t>Given Tucker’s coloring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{±1,±2,…,±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Find a complementary edge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Borsuk-Ulam</a:t>
                </a:r>
              </a:p>
              <a:p>
                <a:pPr lvl="1"/>
                <a:r>
                  <a:rPr lang="en-US" altLang="zh-CN" dirty="0"/>
                  <a:t>Given odd function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Find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err="1"/>
                  <a:t>s.t.</a:t>
                </a:r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, ∀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∈[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altLang="zh-CN" sz="2800" dirty="0"/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AED8D4E7-D76E-290F-F8E4-25ACE73E6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411" y="1586344"/>
                <a:ext cx="5033211" cy="4597545"/>
              </a:xfrm>
              <a:prstGeom prst="rect">
                <a:avLst/>
              </a:prstGeom>
              <a:blipFill>
                <a:blip r:embed="rId3"/>
                <a:stretch>
                  <a:fillRect l="-2179" t="-2387" b="-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894CA8B5-507A-0B5F-2A7B-FF495BD20759}"/>
              </a:ext>
            </a:extLst>
          </p:cNvPr>
          <p:cNvSpPr txBox="1"/>
          <p:nvPr/>
        </p:nvSpPr>
        <p:spPr>
          <a:xfrm>
            <a:off x="905260" y="3438840"/>
            <a:ext cx="489909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PPAD</a:t>
            </a:r>
            <a:r>
              <a:rPr lang="en-US" altLang="zh-CN" sz="3200" dirty="0"/>
              <a:t>-complete </a:t>
            </a:r>
          </a:p>
          <a:p>
            <a:pPr algn="ctr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</a:rPr>
              <a:t>[Papadimitriou ’1994; Chen, Deng ’2009]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CF3108-0E96-54FC-6902-E175F2A2047C}"/>
              </a:ext>
            </a:extLst>
          </p:cNvPr>
          <p:cNvSpPr txBox="1"/>
          <p:nvPr/>
        </p:nvSpPr>
        <p:spPr>
          <a:xfrm>
            <a:off x="6537990" y="3429000"/>
            <a:ext cx="37000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PPA</a:t>
            </a:r>
            <a:r>
              <a:rPr lang="en-US" altLang="zh-CN" sz="3200" dirty="0"/>
              <a:t>-complete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algn="ctr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</a:rPr>
              <a:t>[Aisenberg, Bonet, Bass ’2020]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22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5F5354-5E2E-1319-151E-448E81A5E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Ham Sandwich &amp; PPA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A9ECFD-8953-CBAB-48CE-AC6B84738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144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09642-F366-80C9-58E3-135768B0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Approximate Sperner / Tucker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E9B7FDF-C28A-C79C-E201-56C4D0A331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5257800" cy="513513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Approximate Sperner</a:t>
                </a:r>
              </a:p>
              <a:p>
                <a:pPr lvl="1"/>
                <a:r>
                  <a:rPr lang="en-US" altLang="zh-CN" dirty="0"/>
                  <a:t>Given </a:t>
                </a:r>
                <a:r>
                  <a:rPr lang="en-US" altLang="zh-CN" dirty="0" err="1"/>
                  <a:t>Sperner’s</a:t>
                </a:r>
                <a:r>
                  <a:rPr lang="en-US" altLang="zh-CN" dirty="0"/>
                  <a:t> coloring</a:t>
                </a:r>
              </a:p>
              <a:p>
                <a:pPr lvl="1"/>
                <a:r>
                  <a:rPr lang="en-US" altLang="zh-CN" dirty="0"/>
                  <a:t>Find a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-simplex with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arbitrary 3</a:t>
                </a:r>
                <a:r>
                  <a:rPr lang="en-US" altLang="zh-CN" dirty="0"/>
                  <a:t> different colors</a:t>
                </a:r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pPr marL="457200" lvl="1" indent="0">
                  <a:buNone/>
                </a:pP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Approximate Brouwer</a:t>
                </a:r>
              </a:p>
              <a:p>
                <a:pPr lvl="1"/>
                <a:r>
                  <a:rPr lang="en-US" altLang="zh-CN" dirty="0"/>
                  <a:t>Given function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Find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≥2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0" i="0" dirty="0">
                    <a:latin typeface="Cambria Math" panose="02040503050406030204" pitchFamily="18" charset="0"/>
                  </a:rPr>
                  <a:t>and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E9B7FDF-C28A-C79C-E201-56C4D0A331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5257800" cy="5135130"/>
              </a:xfrm>
              <a:blipFill>
                <a:blip r:embed="rId2"/>
                <a:stretch>
                  <a:fillRect l="-2088" t="-2135" r="-10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02A0085C-A72D-7098-BA1E-B0030B332A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1411" y="1586344"/>
                <a:ext cx="5033211" cy="5259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zh-CN" altLang="en-US" sz="2800" b="1" kern="1200" dirty="0">
                    <a:solidFill>
                      <a:srgbClr val="009AB4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Approximate Tucker</a:t>
                </a:r>
              </a:p>
              <a:p>
                <a:pPr lvl="1"/>
                <a:r>
                  <a:rPr lang="en-US" altLang="zh-CN" dirty="0"/>
                  <a:t>Given Tucker’s coloring with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{±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,±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CN" b="1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zh-CN" dirty="0"/>
                  <a:t>Find a complementary edge</a:t>
                </a:r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Approximate Borsuk-Ulam</a:t>
                </a:r>
              </a:p>
              <a:p>
                <a:pPr lvl="1"/>
                <a:r>
                  <a:rPr lang="en-US" altLang="zh-CN" dirty="0"/>
                  <a:t>Given odd function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Find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≥2 </m:t>
                    </m:r>
                  </m:oMath>
                </a14:m>
                <a:r>
                  <a:rPr lang="en-US" altLang="zh-CN" dirty="0">
                    <a:latin typeface="Cambria Math" panose="02040503050406030204" pitchFamily="18" charset="0"/>
                  </a:rPr>
                  <a:t>and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 ∀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02A0085C-A72D-7098-BA1E-B0030B332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411" y="1586344"/>
                <a:ext cx="5033211" cy="5259388"/>
              </a:xfrm>
              <a:prstGeom prst="rect">
                <a:avLst/>
              </a:prstGeom>
              <a:blipFill>
                <a:blip r:embed="rId3"/>
                <a:stretch>
                  <a:fillRect l="-2179" t="-2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3EA27150-F079-6499-BF6E-ADB915D208F6}"/>
              </a:ext>
            </a:extLst>
          </p:cNvPr>
          <p:cNvSpPr txBox="1"/>
          <p:nvPr/>
        </p:nvSpPr>
        <p:spPr>
          <a:xfrm>
            <a:off x="1754851" y="3438840"/>
            <a:ext cx="31999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PPAD</a:t>
            </a:r>
            <a:r>
              <a:rPr lang="en-US" altLang="zh-CN" sz="3200" dirty="0"/>
              <a:t>-complete </a:t>
            </a:r>
          </a:p>
          <a:p>
            <a:pPr algn="ctr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</a:rPr>
              <a:t>(ours)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68E63F-D842-F5DA-A462-9295F383346C}"/>
              </a:ext>
            </a:extLst>
          </p:cNvPr>
          <p:cNvSpPr txBox="1"/>
          <p:nvPr/>
        </p:nvSpPr>
        <p:spPr>
          <a:xfrm>
            <a:off x="6935535" y="3429000"/>
            <a:ext cx="29049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PPA</a:t>
            </a:r>
            <a:r>
              <a:rPr lang="en-US" altLang="zh-CN" sz="3200" dirty="0"/>
              <a:t>-complete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</a:p>
          <a:p>
            <a:pPr algn="ctr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</a:rPr>
              <a:t>(ours)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56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A63DE12F-50A1-06C7-D776-E010FD172D03}"/>
              </a:ext>
            </a:extLst>
          </p:cNvPr>
          <p:cNvGrpSpPr/>
          <p:nvPr/>
        </p:nvGrpSpPr>
        <p:grpSpPr>
          <a:xfrm>
            <a:off x="7853680" y="3534022"/>
            <a:ext cx="4074160" cy="1325563"/>
            <a:chOff x="8148320" y="3208902"/>
            <a:chExt cx="3810000" cy="1325563"/>
          </a:xfrm>
        </p:grpSpPr>
        <p:sp>
          <p:nvSpPr>
            <p:cNvPr id="8" name="矩形: 折角 7">
              <a:extLst>
                <a:ext uri="{FF2B5EF4-FFF2-40B4-BE49-F238E27FC236}">
                  <a16:creationId xmlns:a16="http://schemas.microsoft.com/office/drawing/2014/main" id="{61BA3596-3E30-9320-142F-8A9FC6998109}"/>
                </a:ext>
              </a:extLst>
            </p:cNvPr>
            <p:cNvSpPr/>
            <p:nvPr/>
          </p:nvSpPr>
          <p:spPr>
            <a:xfrm>
              <a:off x="8534400" y="3208902"/>
              <a:ext cx="3352800" cy="1325563"/>
            </a:xfrm>
            <a:prstGeom prst="foldedCorne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E80FB814-7796-629E-4C91-64D1EE61958C}"/>
                    </a:ext>
                  </a:extLst>
                </p:cNvPr>
                <p:cNvSpPr txBox="1"/>
                <p:nvPr/>
              </p:nvSpPr>
              <p:spPr>
                <a:xfrm>
                  <a:off x="8148320" y="3271520"/>
                  <a:ext cx="38100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1"/>
                  <a:r>
                    <a:rPr lang="en-US" altLang="zh-CN" b="1" dirty="0"/>
                    <a:t>Lipschitz: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lit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altLang="zh-CN" dirty="0"/>
                </a:p>
                <a:p>
                  <a:pPr lvl="1"/>
                  <a:r>
                    <a:rPr lang="en-US" altLang="zh-CN" b="1" dirty="0"/>
                    <a:t>Non-negativity: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&gt;0 </m:t>
                      </m:r>
                    </m:oMath>
                  </a14:m>
                  <a:r>
                    <a:rPr lang="en-US" altLang="zh-CN" dirty="0" err="1"/>
                    <a:t>iff</a:t>
                  </a:r>
                  <a:r>
                    <a:rPr lang="en-US" altLang="zh-CN" dirty="0"/>
                    <a:t> the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a14:m>
                  <a:r>
                    <a:rPr lang="en-US" altLang="zh-CN" dirty="0"/>
                    <a:t>-</a:t>
                  </a:r>
                  <a:r>
                    <a:rPr lang="en-US" altLang="zh-CN" dirty="0" err="1"/>
                    <a:t>th</a:t>
                  </a:r>
                  <a:r>
                    <a:rPr lang="en-US" altLang="zh-CN" dirty="0"/>
                    <a:t> piece is non-empty</a:t>
                  </a:r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3DBB4E24-8ABE-E23C-2BE4-016B2E46D6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8320" y="3271520"/>
                  <a:ext cx="3810000" cy="1200329"/>
                </a:xfrm>
                <a:prstGeom prst="rect">
                  <a:avLst/>
                </a:prstGeom>
                <a:blipFill>
                  <a:blip r:embed="rId4"/>
                  <a:stretch>
                    <a:fillRect t="-14213" b="-1066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3E8CBDF0-BFB3-7AC8-8120-850FE7D3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Application: Cake Cutting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2A5FAAF2-4A0E-DC89-B98A-9F75C3446E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5913"/>
                <a:ext cx="10515600" cy="4944096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Cake: 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[0,1]</a:t>
                </a:r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2400"/>
                  </a:spcBef>
                </a:pP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 cuts,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agents</a:t>
                </a:r>
              </a:p>
              <a:p>
                <a:pPr lvl="1"/>
                <a:r>
                  <a:rPr lang="en-US" altLang="zh-CN" dirty="0"/>
                  <a:t>Allocation: partition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+1 </m:t>
                    </m:r>
                  </m:oMath>
                </a14:m>
                <a:r>
                  <a:rPr lang="en-US" altLang="zh-CN" dirty="0"/>
                  <a:t>pieces to the agents</a:t>
                </a:r>
              </a:p>
              <a:p>
                <a:pPr lvl="1"/>
                <a:r>
                  <a:rPr lang="en-US" altLang="zh-CN" b="1" dirty="0"/>
                  <a:t>Connected pieces:</a:t>
                </a:r>
                <a:r>
                  <a:rPr lang="en-US" altLang="zh-CN" dirty="0"/>
                  <a:t> each agent gets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one</a:t>
                </a:r>
                <a:r>
                  <a:rPr lang="en-US" altLang="zh-CN" dirty="0"/>
                  <a:t> piece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altLang="zh-CN" dirty="0"/>
                  <a:t>General Preference Utility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: agent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/>
                  <a:t>’s utility for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CN" dirty="0"/>
                  <a:t>-</a:t>
                </a:r>
                <a:r>
                  <a:rPr lang="en-US" altLang="zh-CN" dirty="0" err="1"/>
                  <a:t>th</a:t>
                </a:r>
                <a:r>
                  <a:rPr lang="en-US" altLang="zh-CN" dirty="0"/>
                  <a:t> piece in cut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Additive inside the bundles </a:t>
                </a:r>
              </a:p>
              <a:p>
                <a:pPr lvl="1"/>
                <a:r>
                  <a:rPr lang="en-US" altLang="zh-CN" b="1" dirty="0"/>
                  <a:t>Envy-Freeness:</a:t>
                </a:r>
                <a:r>
                  <a:rPr lang="en-US" altLang="zh-CN" dirty="0"/>
                  <a:t> Agent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/>
                  <a:t> is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-EF if for any other agent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altLang="zh-CN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CN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zh-CN" b="1" dirty="0"/>
                  <a:t>Query model: </a:t>
                </a:r>
                <a:r>
                  <a:rPr lang="en-US" altLang="zh-CN" dirty="0"/>
                  <a:t>access to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2A5FAAF2-4A0E-DC89-B98A-9F75C3446E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5913"/>
                <a:ext cx="10515600" cy="4944096"/>
              </a:xfrm>
              <a:blipFill>
                <a:blip r:embed="rId5"/>
                <a:stretch>
                  <a:fillRect l="-1043" t="-2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思想气泡: 云 5">
            <a:extLst>
              <a:ext uri="{FF2B5EF4-FFF2-40B4-BE49-F238E27FC236}">
                <a16:creationId xmlns:a16="http://schemas.microsoft.com/office/drawing/2014/main" id="{EB606ABB-BB91-E413-BCD8-4EB07B342071}"/>
              </a:ext>
            </a:extLst>
          </p:cNvPr>
          <p:cNvSpPr/>
          <p:nvPr/>
        </p:nvSpPr>
        <p:spPr>
          <a:xfrm>
            <a:off x="4658359" y="3534022"/>
            <a:ext cx="4140867" cy="2148523"/>
          </a:xfrm>
          <a:prstGeom prst="cloud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Naturally, we consider the query complexity 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370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B1081B-0A3B-1777-C542-7DA6D9014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Applications: Cake-Cutting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ED0FC319-5118-9EDA-2973-F7A351D58A28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971993"/>
              <a:ext cx="10515597" cy="3627120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1813560">
                      <a:extLst>
                        <a:ext uri="{9D8B030D-6E8A-4147-A177-3AD203B41FA5}">
                          <a16:colId xmlns:a16="http://schemas.microsoft.com/office/drawing/2014/main" val="1779747666"/>
                        </a:ext>
                      </a:extLst>
                    </a:gridCol>
                    <a:gridCol w="5091703">
                      <a:extLst>
                        <a:ext uri="{9D8B030D-6E8A-4147-A177-3AD203B41FA5}">
                          <a16:colId xmlns:a16="http://schemas.microsoft.com/office/drawing/2014/main" val="3832751613"/>
                        </a:ext>
                      </a:extLst>
                    </a:gridCol>
                    <a:gridCol w="3610334">
                      <a:extLst>
                        <a:ext uri="{9D8B030D-6E8A-4147-A177-3AD203B41FA5}">
                          <a16:colId xmlns:a16="http://schemas.microsoft.com/office/drawing/2014/main" val="7471987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sz="24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8C151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connected pieces</a:t>
                          </a:r>
                          <a:endParaRPr lang="zh-CN" alt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8C151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general pieces</a:t>
                          </a:r>
                          <a:endParaRPr lang="zh-CN" alt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8C151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0026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general preference </a:t>
                          </a:r>
                          <a:endParaRPr lang="zh-CN" altLang="en-US" sz="24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400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r>
                                <a:rPr lang="en-US" altLang="zh-CN" sz="2400" b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altLang="zh-CN" sz="2400" b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altLang="zh-CN" sz="2400" b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2400" b="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2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≥3</m:t>
                              </m:r>
                            </m:oMath>
                          </a14:m>
                          <a:r>
                            <a:rPr lang="en-US" altLang="zh-CN" sz="2400" dirty="0"/>
                            <a:t> </a:t>
                          </a:r>
                          <a:r>
                            <a:rPr lang="en-US" altLang="zh-CN" sz="1800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[Deng-Qi-</a:t>
                          </a:r>
                          <a:r>
                            <a:rPr lang="en-US" altLang="zh-CN" sz="1800" b="1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Saberi</a:t>
                          </a:r>
                          <a:r>
                            <a:rPr lang="en-US" altLang="zh-CN" sz="1800" b="1" baseline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 2012]</a:t>
                          </a:r>
                          <a:endParaRPr lang="zh-CN" altLang="en-US" sz="24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1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0985599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general valuations</a:t>
                          </a:r>
                          <a:endParaRPr lang="zh-CN" altLang="en-US" sz="24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altLang="zh-CN" sz="2400" b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24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2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dirty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400" baseline="0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zh-CN" altLang="en-US" sz="2400" dirty="0"/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</a:t>
                          </a:r>
                          <a:r>
                            <a:rPr lang="en-US" altLang="zh-CN" sz="1800" b="1" kern="1200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Hollender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-Rubinstein 2023]</a:t>
                          </a:r>
                          <a:endParaRPr lang="zh-CN" altLang="en-US" sz="1800" b="1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9097966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additive</a:t>
                          </a:r>
                        </a:p>
                        <a:p>
                          <a:r>
                            <a:rPr lang="en-US" altLang="zh-CN" sz="2000" b="1" dirty="0">
                              <a:solidFill>
                                <a:srgbClr val="009AB4"/>
                              </a:solidFill>
                            </a:rPr>
                            <a:t>(approx. EF)</a:t>
                          </a:r>
                          <a:endParaRPr lang="zh-CN" altLang="en-US" sz="20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4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polylog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altLang="zh-CN" sz="2400" b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a14:m>
                          <a:r>
                            <a:rPr lang="zh-CN" altLang="en-US" sz="24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2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dirty="0" smtClean="0">
                                  <a:latin typeface="Cambria Math" panose="02040503050406030204" pitchFamily="18" charset="0"/>
                                </a:rPr>
                                <m:t>≤4</m:t>
                              </m:r>
                              <m:r>
                                <a:rPr lang="en-US" altLang="zh-CN" sz="2400" b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[Deng-Qi-</a:t>
                          </a:r>
                          <a:r>
                            <a:rPr lang="en-US" altLang="zh-CN" sz="1800" b="1" kern="1200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Saberi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2012, </a:t>
                          </a:r>
                          <a:r>
                            <a:rPr lang="en-US" altLang="zh-CN" sz="1800" b="1" kern="1200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Hollender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-Rubinstein 2023]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5125315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additive</a:t>
                          </a:r>
                        </a:p>
                        <a:p>
                          <a:r>
                            <a:rPr lang="en-US" altLang="zh-CN" sz="2000" b="1" dirty="0">
                              <a:solidFill>
                                <a:srgbClr val="009AB4"/>
                              </a:solidFill>
                            </a:rPr>
                            <a:t>(exact EF, RW)</a:t>
                          </a:r>
                          <a:endParaRPr lang="zh-CN" altLang="en-US" sz="20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</a:rPr>
                            <a:t>infinite</a:t>
                          </a:r>
                          <a:r>
                            <a:rPr lang="en-US" altLang="zh-CN" sz="2400" dirty="0"/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dirty="0" smtClean="0">
                                  <a:latin typeface="Cambria Math" panose="02040503050406030204" pitchFamily="18" charset="0"/>
                                </a:rPr>
                                <m:t>≥ 3</m:t>
                              </m:r>
                            </m:oMath>
                          </a14:m>
                          <a:r>
                            <a:rPr lang="zh-CN" altLang="en-US" sz="2400" dirty="0"/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</a:t>
                          </a:r>
                          <a:r>
                            <a:rPr lang="en-US" altLang="zh-CN" sz="1800" b="1" kern="1200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Stromquist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2008]</a:t>
                          </a:r>
                          <a:endParaRPr lang="zh-CN" altLang="en-US" sz="1800" b="1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</a:rPr>
                            <a:t>finite</a:t>
                          </a:r>
                          <a:r>
                            <a:rPr lang="en-US" altLang="zh-CN" sz="2400" dirty="0"/>
                            <a:t> for any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zh-CN" altLang="en-US" sz="2400" dirty="0"/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[Aziz-Mackenzie 2020]</a:t>
                          </a:r>
                          <a:endParaRPr lang="zh-CN" altLang="en-US" sz="1800" b="1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9529176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ED0FC319-5118-9EDA-2973-F7A351D58A2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75795129"/>
                  </p:ext>
                </p:extLst>
              </p:nvPr>
            </p:nvGraphicFramePr>
            <p:xfrm>
              <a:off x="838200" y="1971993"/>
              <a:ext cx="10515597" cy="3627120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1813560">
                      <a:extLst>
                        <a:ext uri="{9D8B030D-6E8A-4147-A177-3AD203B41FA5}">
                          <a16:colId xmlns:a16="http://schemas.microsoft.com/office/drawing/2014/main" val="1779747666"/>
                        </a:ext>
                      </a:extLst>
                    </a:gridCol>
                    <a:gridCol w="5091703">
                      <a:extLst>
                        <a:ext uri="{9D8B030D-6E8A-4147-A177-3AD203B41FA5}">
                          <a16:colId xmlns:a16="http://schemas.microsoft.com/office/drawing/2014/main" val="3832751613"/>
                        </a:ext>
                      </a:extLst>
                    </a:gridCol>
                    <a:gridCol w="3610334">
                      <a:extLst>
                        <a:ext uri="{9D8B030D-6E8A-4147-A177-3AD203B41FA5}">
                          <a16:colId xmlns:a16="http://schemas.microsoft.com/office/drawing/2014/main" val="747198786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zh-CN" altLang="en-US" sz="24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8C151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connected pieces</a:t>
                          </a:r>
                          <a:endParaRPr lang="zh-CN" alt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8C151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general pieces</a:t>
                          </a:r>
                          <a:endParaRPr lang="zh-CN" alt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8C151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002650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general preference </a:t>
                          </a:r>
                          <a:endParaRPr lang="zh-CN" altLang="en-US" sz="24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5689" t="-60741" r="-71257" b="-29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b="1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098559932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general valuations</a:t>
                          </a:r>
                          <a:endParaRPr lang="zh-CN" altLang="en-US" sz="24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5689" t="-159559" r="-71257" b="-196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909796691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additive</a:t>
                          </a:r>
                        </a:p>
                        <a:p>
                          <a:r>
                            <a:rPr lang="en-US" altLang="zh-CN" sz="2000" b="1" dirty="0">
                              <a:solidFill>
                                <a:srgbClr val="009AB4"/>
                              </a:solidFill>
                            </a:rPr>
                            <a:t>(approx. EF)</a:t>
                          </a:r>
                          <a:endParaRPr lang="zh-CN" altLang="en-US" sz="20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5689" t="-282400" r="-71257" b="-113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512531530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additive</a:t>
                          </a:r>
                        </a:p>
                        <a:p>
                          <a:r>
                            <a:rPr lang="en-US" altLang="zh-CN" sz="2000" b="1" dirty="0">
                              <a:solidFill>
                                <a:srgbClr val="009AB4"/>
                              </a:solidFill>
                            </a:rPr>
                            <a:t>(exact EF, RW)</a:t>
                          </a:r>
                          <a:endParaRPr lang="zh-CN" altLang="en-US" sz="20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5689" t="-382400" r="-71257" b="-13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191062" t="-382400" r="-337" b="-136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29176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: 折角 7">
                <a:extLst>
                  <a:ext uri="{FF2B5EF4-FFF2-40B4-BE49-F238E27FC236}">
                    <a16:creationId xmlns:a16="http://schemas.microsoft.com/office/drawing/2014/main" id="{CF6E6C0A-C1E4-278A-AC2B-D72AC6E130BC}"/>
                  </a:ext>
                </a:extLst>
              </p:cNvPr>
              <p:cNvSpPr/>
              <p:nvPr/>
            </p:nvSpPr>
            <p:spPr>
              <a:xfrm>
                <a:off x="6956385" y="5994400"/>
                <a:ext cx="5235615" cy="863600"/>
              </a:xfrm>
              <a:prstGeom prst="foldedCorner">
                <a:avLst>
                  <a:gd name="adj" fmla="val 26449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Note: </a:t>
                </a:r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zh-CN" dirty="0"/>
                  <a:t>, the divide-and-choose protocol solves all four cases in log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altLang="zh-CN" dirty="0"/>
                  <a:t> queries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矩形: 折角 7">
                <a:extLst>
                  <a:ext uri="{FF2B5EF4-FFF2-40B4-BE49-F238E27FC236}">
                    <a16:creationId xmlns:a16="http://schemas.microsoft.com/office/drawing/2014/main" id="{CF6E6C0A-C1E4-278A-AC2B-D72AC6E130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385" y="5994400"/>
                <a:ext cx="5235615" cy="863600"/>
              </a:xfrm>
              <a:prstGeom prst="foldedCorner">
                <a:avLst>
                  <a:gd name="adj" fmla="val 26449"/>
                </a:avLst>
              </a:prstGeom>
              <a:blipFill>
                <a:blip r:embed="rId4"/>
                <a:stretch>
                  <a:fillRect t="-34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6A18C8BC-D867-D5F6-353A-27E9B1C199DB}"/>
              </a:ext>
            </a:extLst>
          </p:cNvPr>
          <p:cNvSpPr/>
          <p:nvPr/>
        </p:nvSpPr>
        <p:spPr>
          <a:xfrm>
            <a:off x="8630555" y="2804914"/>
            <a:ext cx="18091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gradFill>
                  <a:gsLst>
                    <a:gs pos="0">
                      <a:srgbClr val="FF0000"/>
                    </a:gs>
                    <a:gs pos="50000">
                      <a:srgbClr val="FFC000"/>
                    </a:gs>
                    <a:gs pos="100000">
                      <a:srgbClr val="FF000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???</a:t>
            </a:r>
            <a:endParaRPr lang="zh-CN" altLang="en-US" sz="5400" b="0" cap="none" spc="0" dirty="0">
              <a:ln w="0"/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rgbClr val="FF000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9986031-19CF-2D06-0FA0-038714A84481}"/>
                  </a:ext>
                </a:extLst>
              </p:cNvPr>
              <p:cNvSpPr txBox="1"/>
              <p:nvPr/>
            </p:nvSpPr>
            <p:spPr>
              <a:xfrm>
                <a:off x="7904480" y="2443356"/>
                <a:ext cx="358747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/>
                  <a:t>for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≥3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and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b="1" kern="1200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rPr>
                  <a:t>(ours)</a:t>
                </a:r>
                <a:endParaRPr lang="zh-CN" altLang="en-US" b="1" kern="1200" dirty="0">
                  <a:solidFill>
                    <a:schemeClr val="accent6">
                      <a:lumMod val="75000"/>
                    </a:schemeClr>
                  </a:solidFill>
                  <a:latin typeface="+mn-lt"/>
                  <a:ea typeface="+mn-ea"/>
                  <a:cs typeface="+mn-cs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9986031-19CF-2D06-0FA0-038714A84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480" y="2443356"/>
                <a:ext cx="3587472" cy="1107996"/>
              </a:xfrm>
              <a:prstGeom prst="rect">
                <a:avLst/>
              </a:prstGeom>
              <a:blipFill>
                <a:blip r:embed="rId5"/>
                <a:stretch>
                  <a:fillRect l="-1531" t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CA24484-4A41-24CE-CCF7-28601B4F9394}"/>
                  </a:ext>
                </a:extLst>
              </p:cNvPr>
              <p:cNvSpPr txBox="1"/>
              <p:nvPr/>
            </p:nvSpPr>
            <p:spPr>
              <a:xfrm>
                <a:off x="7904480" y="4038042"/>
                <a:ext cx="324820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m:rPr>
                        <m:sty m:val="p"/>
                      </m:rPr>
                      <a:rPr lang="en-US" altLang="zh-CN" sz="240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olylog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altLang="zh-CN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CA24484-4A41-24CE-CCF7-28601B4F9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480" y="4038042"/>
                <a:ext cx="3248202" cy="1107996"/>
              </a:xfrm>
              <a:prstGeom prst="rect">
                <a:avLst/>
              </a:prstGeom>
              <a:blipFill>
                <a:blip r:embed="rId6"/>
                <a:stretch>
                  <a:fillRect l="-563" t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箭头: 左弧形 2">
            <a:extLst>
              <a:ext uri="{FF2B5EF4-FFF2-40B4-BE49-F238E27FC236}">
                <a16:creationId xmlns:a16="http://schemas.microsoft.com/office/drawing/2014/main" id="{ACA677F5-291E-95C0-AD0F-8CC60471398C}"/>
              </a:ext>
            </a:extLst>
          </p:cNvPr>
          <p:cNvSpPr/>
          <p:nvPr/>
        </p:nvSpPr>
        <p:spPr>
          <a:xfrm rot="10800000">
            <a:off x="11152682" y="4407107"/>
            <a:ext cx="339270" cy="659568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5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40000" de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1.25E-6 0.0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B3C864-512A-B27A-1A0E-310996C9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Applications: Cake-Cutting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1A8BBAC-2ED0-A665-6FF5-B0A8CD2ED7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Technically,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 cuts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altLang="zh-CN" b="0" dirty="0"/>
                  <a:t> points in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b="0" dirty="0"/>
                  <a:t>-simplex</a:t>
                </a:r>
              </a:p>
              <a:p>
                <a:pPr lvl="1"/>
                <a:r>
                  <a:rPr lang="en-US" altLang="zh-CN" dirty="0"/>
                  <a:t>#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-EF agents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altLang="zh-CN" b="0" dirty="0"/>
                  <a:t> # colors in </a:t>
                </a:r>
                <a:r>
                  <a:rPr lang="en-US" altLang="zh-CN" dirty="0"/>
                  <a:t>a</a:t>
                </a:r>
                <a:r>
                  <a:rPr lang="en-US" altLang="zh-CN" b="0" dirty="0"/>
                  <a:t> size-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b="0" dirty="0"/>
                  <a:t> simplex</a:t>
                </a:r>
              </a:p>
              <a:p>
                <a:pPr lvl="1"/>
                <a:r>
                  <a:rPr lang="en-US" altLang="zh-CN" b="1" dirty="0"/>
                  <a:t>For general pieces:</a:t>
                </a:r>
                <a:r>
                  <a:rPr lang="en-US" altLang="zh-CN" dirty="0"/>
                  <a:t> #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b="0" dirty="0"/>
                  <a:t>-EF agents 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en-US" altLang="zh-CN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altLang="zh-CN" b="0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b="0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b="0" dirty="0"/>
              </a:p>
              <a:p>
                <a:pPr>
                  <a:spcBef>
                    <a:spcPts val="1800"/>
                  </a:spcBef>
                </a:pPr>
                <a:r>
                  <a:rPr lang="en-US" altLang="zh-CN" dirty="0"/>
                  <a:t>Extensions</a:t>
                </a:r>
              </a:p>
              <a:p>
                <a:pPr lvl="1"/>
                <a:r>
                  <a:rPr lang="en-US" altLang="zh-CN" dirty="0"/>
                  <a:t>Finding an allocation in which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agents are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b="0" dirty="0"/>
                  <a:t>-EF </a:t>
                </a:r>
                <a:r>
                  <a:rPr lang="en-US" altLang="zh-CN" dirty="0"/>
                  <a:t>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b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0" dirty="0"/>
                  <a:t>queries</a:t>
                </a:r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1A8BBAC-2ED0-A665-6FF5-B0A8CD2ED7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7" b="-2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2130EB60-62FE-B5DC-6F95-8F050C586B77}"/>
                  </a:ext>
                </a:extLst>
              </p:cNvPr>
              <p:cNvSpPr/>
              <p:nvPr/>
            </p:nvSpPr>
            <p:spPr>
              <a:xfrm>
                <a:off x="1836474" y="3517580"/>
                <a:ext cx="8519052" cy="1168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/>
                  <a:t>Match the hardness for approximate Sperner </a:t>
                </a:r>
              </a:p>
              <a:p>
                <a:pPr algn="ctr"/>
                <a:r>
                  <a:rPr lang="en-US" altLang="zh-CN" sz="2400" b="1" i="1" dirty="0">
                    <a:solidFill>
                      <a:srgbClr val="FFFF00"/>
                    </a:solidFill>
                  </a:rPr>
                  <a:t>Finding a small simplex with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’≪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b="1" i="1" dirty="0">
                    <a:solidFill>
                      <a:srgbClr val="FFFF00"/>
                    </a:solidFill>
                  </a:rPr>
                  <a:t>colors is hard</a:t>
                </a:r>
                <a:endParaRPr lang="zh-CN" altLang="en-US" sz="2400" b="1" i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2130EB60-62FE-B5DC-6F95-8F050C586B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474" y="3517580"/>
                <a:ext cx="8519052" cy="11684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6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F04BA-EE2A-B664-B70E-16AE802C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Application: Consensus Halving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69325DD-E74D-DB55-011C-4F069DDCBC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Problem Formulation</a:t>
                </a:r>
              </a:p>
              <a:p>
                <a:pPr lvl="1"/>
                <a:r>
                  <a:rPr lang="en-US" altLang="zh-CN" dirty="0"/>
                  <a:t>Interval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[0,1]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agents, each with an evaluation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/>
                  <a:t> over subsets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[0,1]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Goal: cut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[0,1]</m:t>
                    </m:r>
                  </m:oMath>
                </a14:m>
                <a:r>
                  <a:rPr lang="en-US" altLang="zh-CN" dirty="0"/>
                  <a:t> into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altLang="zh-CN" dirty="0"/>
                  <a:t> pieces and partition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such that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US" altLang="zh-CN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i="1" dirty="0" err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US" altLang="zh-CN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altLang="zh-CN" dirty="0"/>
              </a:p>
              <a:p>
                <a:pPr lvl="1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69325DD-E74D-DB55-011C-4F069DDCBC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A4D1E545-4FC8-32F6-2C33-82CD8FDF5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196" y="3726314"/>
            <a:ext cx="6953607" cy="24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04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B4B22-A0AB-BE94-3944-770256A7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FE04F-199F-8F0B-959E-582E15D9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Application: Consensus Halving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DC29598-3F9C-0B1B-ACCA-2405D14D92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4"/>
                <a:ext cx="10515600" cy="552565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O(1) agents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>
                  <a:spcBef>
                    <a:spcPts val="1200"/>
                  </a:spcBef>
                </a:pPr>
                <a:r>
                  <a:rPr lang="en-US" altLang="zh-CN" dirty="0"/>
                  <a:t>n agents</a:t>
                </a:r>
              </a:p>
              <a:p>
                <a:pPr lvl="1"/>
                <a:r>
                  <a:rPr lang="en-US" altLang="zh-CN" dirty="0"/>
                  <a:t>PPA-complete even when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CN" dirty="0"/>
                  <a:t> and the valuations are additive </a:t>
                </a:r>
                <a:r>
                  <a:rPr lang="en-US" altLang="zh-CN" sz="1800" b="1" dirty="0">
                    <a:solidFill>
                      <a:schemeClr val="accent6">
                        <a:lumMod val="75000"/>
                      </a:schemeClr>
                    </a:solidFill>
                  </a:rPr>
                  <a:t>[</a:t>
                </a:r>
                <a:r>
                  <a:rPr lang="en-US" altLang="zh-CN" sz="18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Deligkas</a:t>
                </a:r>
                <a:r>
                  <a:rPr lang="en-US" altLang="zh-CN" sz="1800" b="1" dirty="0">
                    <a:solidFill>
                      <a:schemeClr val="accent6">
                        <a:lumMod val="75000"/>
                      </a:schemeClr>
                    </a:solidFill>
                  </a:rPr>
                  <a:t>, Fearnley, Hollender, </a:t>
                </a:r>
                <a:r>
                  <a:rPr lang="en-US" altLang="zh-CN" sz="1800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Melissourgos</a:t>
                </a:r>
                <a:r>
                  <a:rPr lang="en-US" altLang="zh-CN" sz="1800" b="1" dirty="0">
                    <a:solidFill>
                      <a:schemeClr val="accent6">
                        <a:lumMod val="75000"/>
                      </a:schemeClr>
                    </a:solidFill>
                  </a:rPr>
                  <a:t> ’2025] </a:t>
                </a:r>
              </a:p>
              <a:p>
                <a:pPr lvl="2"/>
                <a:r>
                  <a:rPr lang="en-US" altLang="zh-CN" dirty="0"/>
                  <a:t>Even if each valuation is 3-block uniform</a:t>
                </a:r>
              </a:p>
              <a:p>
                <a:pPr lvl="2"/>
                <a:r>
                  <a:rPr lang="en-US" altLang="zh-CN" dirty="0"/>
                  <a:t>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altLang="zh-CN" dirty="0"/>
                  <a:t> cuts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DC29598-3F9C-0B1B-ACCA-2405D14D92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4"/>
                <a:ext cx="10515600" cy="5525655"/>
              </a:xfrm>
              <a:blipFill>
                <a:blip r:embed="rId2"/>
                <a:stretch>
                  <a:fillRect l="-1043" t="-19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2DCA2169-DB8E-7B15-4BFE-346D27B4598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98444227"/>
                  </p:ext>
                </p:extLst>
              </p:nvPr>
            </p:nvGraphicFramePr>
            <p:xfrm>
              <a:off x="838200" y="2260227"/>
              <a:ext cx="10515597" cy="2286000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1813560">
                      <a:extLst>
                        <a:ext uri="{9D8B030D-6E8A-4147-A177-3AD203B41FA5}">
                          <a16:colId xmlns:a16="http://schemas.microsoft.com/office/drawing/2014/main" val="1779747666"/>
                        </a:ext>
                      </a:extLst>
                    </a:gridCol>
                    <a:gridCol w="4782710">
                      <a:extLst>
                        <a:ext uri="{9D8B030D-6E8A-4147-A177-3AD203B41FA5}">
                          <a16:colId xmlns:a16="http://schemas.microsoft.com/office/drawing/2014/main" val="3832751613"/>
                        </a:ext>
                      </a:extLst>
                    </a:gridCol>
                    <a:gridCol w="3919327">
                      <a:extLst>
                        <a:ext uri="{9D8B030D-6E8A-4147-A177-3AD203B41FA5}">
                          <a16:colId xmlns:a16="http://schemas.microsoft.com/office/drawing/2014/main" val="7471987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 sz="24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8C151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240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altLang="zh-CN" sz="2400" dirty="0"/>
                            <a:t> cuts</a:t>
                          </a:r>
                          <a:endParaRPr lang="zh-CN" alt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8C151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240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US" altLang="zh-CN" sz="2400" dirty="0"/>
                            <a:t> cuts</a:t>
                          </a:r>
                          <a:endParaRPr lang="zh-CN" altLang="en-US" sz="24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8C151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0026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general</a:t>
                          </a:r>
                          <a:endParaRPr lang="zh-CN" altLang="en-US" sz="24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altLang="zh-CN" sz="2400" b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24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2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dirty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400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zh-CN" altLang="en-US" sz="2400" dirty="0"/>
                            <a:t> </a:t>
                          </a:r>
                          <a:endParaRPr lang="en-US" altLang="zh-CN" sz="24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</a:t>
                          </a:r>
                          <a:r>
                            <a:rPr lang="en-US" altLang="zh-CN" sz="1800" b="1" kern="1200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Deligkas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Filos-</a:t>
                          </a:r>
                          <a:r>
                            <a:rPr lang="en-US" altLang="zh-CN" sz="1800" b="1" kern="1200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Ratsikas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Hollender ’2022]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2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p>
                                  <m:r>
                                    <a:rPr lang="en-US" altLang="zh-CN" sz="2400" b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CN" sz="240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24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2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dirty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400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zh-CN" altLang="en-US" sz="2400" dirty="0"/>
                            <a:t> </a:t>
                          </a:r>
                          <a:endParaRPr lang="en-US" altLang="zh-CN" sz="24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(ours)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9097966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monotone</a:t>
                          </a:r>
                          <a:endParaRPr lang="zh-CN" altLang="en-US" sz="20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4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altLang="zh-CN" sz="2400" b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a14:m>
                          <a:r>
                            <a:rPr lang="zh-CN" altLang="en-US" sz="24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2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b="0" i="0" dirty="0" smtClean="0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r>
                                <a:rPr lang="en-US" altLang="zh-CN" sz="2400" b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altLang="zh-CN" sz="2400" b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4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altLang="zh-CN" sz="2400" b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a14:m>
                          <a:r>
                            <a:rPr lang="zh-CN" altLang="en-US" sz="24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2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≥3</m:t>
                              </m:r>
                              <m:r>
                                <a:rPr lang="en-US" altLang="zh-CN" sz="2400" b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altLang="zh-CN" sz="1800" b="1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</a:t>
                          </a:r>
                          <a:r>
                            <a:rPr lang="en-US" altLang="zh-CN" sz="1800" b="1" kern="1200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Deligkas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Filos-</a:t>
                          </a:r>
                          <a:r>
                            <a:rPr lang="en-US" altLang="zh-CN" sz="1800" b="1" kern="1200" dirty="0" err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Ratsikas</a:t>
                          </a: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Hollender ’2022]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400" b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poly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altLang="zh-CN" sz="2400" b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a14:m>
                          <a:r>
                            <a:rPr lang="zh-CN" altLang="en-US" sz="2400" dirty="0">
                              <a:solidFill>
                                <a:srgbClr val="FF0000"/>
                              </a:solidFill>
                            </a:rPr>
                            <a:t> </a:t>
                          </a:r>
                          <a:r>
                            <a:rPr lang="en-US" altLang="zh-CN" sz="2400" dirty="0"/>
                            <a:t>for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≥3</m:t>
                              </m:r>
                              <m:r>
                                <a:rPr lang="en-US" altLang="zh-CN" sz="2400" b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altLang="zh-CN" sz="1800" b="1" kern="12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20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(ours)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5125315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2DCA2169-DB8E-7B15-4BFE-346D27B4598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98444227"/>
                  </p:ext>
                </p:extLst>
              </p:nvPr>
            </p:nvGraphicFramePr>
            <p:xfrm>
              <a:off x="838200" y="2260227"/>
              <a:ext cx="10515597" cy="2286000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1813560">
                      <a:extLst>
                        <a:ext uri="{9D8B030D-6E8A-4147-A177-3AD203B41FA5}">
                          <a16:colId xmlns:a16="http://schemas.microsoft.com/office/drawing/2014/main" val="1779747666"/>
                        </a:ext>
                      </a:extLst>
                    </a:gridCol>
                    <a:gridCol w="4782710">
                      <a:extLst>
                        <a:ext uri="{9D8B030D-6E8A-4147-A177-3AD203B41FA5}">
                          <a16:colId xmlns:a16="http://schemas.microsoft.com/office/drawing/2014/main" val="3832751613"/>
                        </a:ext>
                      </a:extLst>
                    </a:gridCol>
                    <a:gridCol w="3919327">
                      <a:extLst>
                        <a:ext uri="{9D8B030D-6E8A-4147-A177-3AD203B41FA5}">
                          <a16:colId xmlns:a16="http://schemas.microsoft.com/office/drawing/2014/main" val="747198786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zh-CN" altLang="en-US" sz="2400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8C151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7962" t="-8000" r="-82166" b="-42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168429" t="-8000" r="-311" b="-42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0026502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general</a:t>
                          </a:r>
                          <a:endParaRPr lang="zh-CN" altLang="en-US" sz="24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7962" t="-66942" r="-82166" b="-1619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168429" t="-66942" r="-311" b="-1619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979669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r>
                            <a:rPr lang="en-US" altLang="zh-CN" sz="2400" b="1" dirty="0">
                              <a:solidFill>
                                <a:srgbClr val="009AB4"/>
                              </a:solidFill>
                            </a:rPr>
                            <a:t>monotone</a:t>
                          </a:r>
                          <a:endParaRPr lang="zh-CN" altLang="en-US" sz="2000" b="1" dirty="0">
                            <a:solidFill>
                              <a:srgbClr val="009AB4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37962" t="-112222" r="-82166" b="-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168429" t="-112222" r="-311" b="-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25315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2266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E5850-647F-8F0E-3E6D-0777B06B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5D083D-F48F-6569-2639-50DD37DD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Application: Consensus Halving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2D78418-A483-56EB-9FB9-C82F82DB1F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10515600" cy="513513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Technically,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 cuts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altLang="zh-CN" dirty="0"/>
                  <a:t> coordinates</a:t>
                </a:r>
              </a:p>
              <a:p>
                <a:pPr lvl="2"/>
                <a:r>
                  <a:rPr lang="en-US" altLang="zh-CN" dirty="0"/>
                  <a:t>Each coordinate corresponds to the length of one piece</a:t>
                </a:r>
              </a:p>
              <a:p>
                <a:pPr lvl="1"/>
                <a:r>
                  <a:rPr lang="en-US" altLang="zh-CN" dirty="0"/>
                  <a:t>#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-satisfied agents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altLang="zh-CN" dirty="0"/>
                  <a:t> #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-approx. zero coordinates in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1" dirty="0"/>
                  <a:t>For more pieces:</a:t>
                </a:r>
                <a:r>
                  <a:rPr lang="en-US" altLang="zh-CN" dirty="0"/>
                  <a:t> #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-satisfied agents 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zh-CN" dirty="0"/>
              </a:p>
              <a:p>
                <a:pPr marL="0" indent="0">
                  <a:buNone/>
                </a:pPr>
                <a:br>
                  <a:rPr lang="en-US" altLang="zh-CN" dirty="0"/>
                </a:br>
                <a:endParaRPr lang="en-US" altLang="zh-CN" dirty="0"/>
              </a:p>
              <a:p>
                <a:endParaRPr lang="en-US" altLang="zh-CN" dirty="0"/>
              </a:p>
              <a:p>
                <a:pPr>
                  <a:spcBef>
                    <a:spcPts val="1800"/>
                  </a:spcBef>
                </a:pPr>
                <a:r>
                  <a:rPr lang="en-US" altLang="zh-CN" dirty="0"/>
                  <a:t>Extensions</a:t>
                </a:r>
              </a:p>
              <a:p>
                <a:pPr lvl="1"/>
                <a:r>
                  <a:rPr lang="en-US" altLang="zh-CN" dirty="0"/>
                  <a:t>Finding a partition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at least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zh-CN" dirty="0"/>
                  <a:t> (monotone) / 2 (general) agents are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-satisfied 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queries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2D78418-A483-56EB-9FB9-C82F82DB1F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10515600" cy="5135130"/>
              </a:xfrm>
              <a:blipFill>
                <a:blip r:embed="rId2"/>
                <a:stretch>
                  <a:fillRect l="-1043" t="-21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A2BC5DF9-C104-99FD-2ABB-943168061AA4}"/>
                  </a:ext>
                </a:extLst>
              </p:cNvPr>
              <p:cNvSpPr/>
              <p:nvPr/>
            </p:nvSpPr>
            <p:spPr>
              <a:xfrm>
                <a:off x="1836474" y="3706421"/>
                <a:ext cx="8519052" cy="1168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/>
                  <a:t>Match the hardness for approximate Borsuk-Ulam </a:t>
                </a:r>
              </a:p>
              <a:p>
                <a:pPr algn="ctr"/>
                <a:r>
                  <a:rPr lang="en-US" altLang="zh-CN" sz="2400" b="1" i="1" dirty="0">
                    <a:solidFill>
                      <a:srgbClr val="FFFF00"/>
                    </a:solidFill>
                  </a:rPr>
                  <a:t>Finding a point with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’≪</m:t>
                    </m:r>
                    <m:r>
                      <a:rPr lang="en-US" altLang="zh-CN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altLang="zh-CN" sz="2400" b="1" i="1" dirty="0">
                    <a:solidFill>
                      <a:srgbClr val="FFFF00"/>
                    </a:solidFill>
                  </a:rPr>
                  <a:t> zero coordinates is hard</a:t>
                </a:r>
                <a:endParaRPr lang="zh-CN" altLang="en-US" sz="2400" b="1" i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A2BC5DF9-C104-99FD-2ABB-943168061A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474" y="3706421"/>
                <a:ext cx="8519052" cy="1168400"/>
              </a:xfrm>
              <a:prstGeom prst="roundRect">
                <a:avLst/>
              </a:prstGeom>
              <a:blipFill>
                <a:blip r:embed="rId3"/>
                <a:stretch>
                  <a:fillRect r="-13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0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FDC6E41-7E87-169E-4FDF-C54182F1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4070DFE-9AD8-3358-A298-866BE63F5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79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30F96EAD-E775-B0A7-013C-A953EA09E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5077DF71-6923-B803-F08F-8474EC679C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10515600" cy="513513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Takeaway messages</a:t>
                </a:r>
              </a:p>
              <a:p>
                <a:pPr lvl="1"/>
                <a:r>
                  <a:rPr lang="en-US" altLang="zh-CN" dirty="0"/>
                  <a:t>Although some topological theorems give direct corollaries in a </a:t>
                </a:r>
                <a:r>
                  <a:rPr lang="en-US" altLang="zh-CN" b="1" dirty="0">
                    <a:solidFill>
                      <a:srgbClr val="00B050"/>
                    </a:solidFill>
                  </a:rPr>
                  <a:t>high</a:t>
                </a:r>
                <a:r>
                  <a:rPr lang="en-US" altLang="zh-CN" dirty="0"/>
                  <a:t>-to-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low</a:t>
                </a:r>
                <a:r>
                  <a:rPr lang="en-US" altLang="zh-CN" dirty="0"/>
                  <a:t> dimensional manner, they don’t actually reduce the computational complexity</a:t>
                </a:r>
              </a:p>
              <a:p>
                <a:pPr lvl="2"/>
                <a:r>
                  <a:rPr lang="en-US" altLang="zh-CN" sz="2400" dirty="0"/>
                  <a:t>Zeros for Borsuk-Ulam: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/>
              </a:p>
              <a:p>
                <a:pPr lvl="2"/>
                <a:r>
                  <a:rPr lang="en-US" altLang="zh-CN" sz="2400" dirty="0"/>
                  <a:t>Find a point fixed in 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2400" dirty="0"/>
                  <a:t> coordinates for Brouwer: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[0,1]</m:t>
                        </m:r>
                      </m:e>
                      <m:sup>
                        <m:r>
                          <a:rPr lang="en-US" altLang="zh-CN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</m:oMath>
                </a14:m>
                <a:endParaRPr lang="en-US" altLang="zh-CN" sz="2400" dirty="0"/>
              </a:p>
              <a:p>
                <a:pPr lvl="2"/>
                <a:endParaRPr lang="en-US" altLang="zh-CN" b="1" dirty="0"/>
              </a:p>
              <a:p>
                <a:r>
                  <a:rPr lang="en-US" altLang="zh-CN" b="1" dirty="0"/>
                  <a:t>Applications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For Ham Sandwich: as hard for more cuts, fewer satisfied agents and more dimensions</a:t>
                </a:r>
              </a:p>
              <a:p>
                <a:pPr lvl="1"/>
                <a:r>
                  <a:rPr lang="en-US" altLang="zh-CN" dirty="0"/>
                  <a:t>For Cake Cutting and Consensus Halving: as hard for more cuts and fewer satisfied agents </a:t>
                </a:r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5077DF71-6923-B803-F08F-8474EC679C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10515600" cy="5135130"/>
              </a:xfrm>
              <a:blipFill>
                <a:blip r:embed="rId3"/>
                <a:stretch>
                  <a:fillRect l="-1043" t="-2135" r="-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201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36CC24-F04D-A1BB-CA0D-9C509062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Open Problems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E1A7709-4296-CDE3-9FB5-F968566085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3600"/>
                  </a:spcBef>
                </a:pPr>
                <a:r>
                  <a:rPr lang="en-US" altLang="zh-CN" dirty="0"/>
                  <a:t>Envy-free cake cutting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zh-CN" dirty="0"/>
                  <a:t>General valuations: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zh-CN" dirty="0"/>
                  <a:t>-out-of-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zh-CN" dirty="0"/>
              </a:p>
              <a:p>
                <a:pPr lvl="1">
                  <a:spcBef>
                    <a:spcPts val="600"/>
                  </a:spcBef>
                </a:pPr>
                <a:r>
                  <a:rPr lang="en-US" altLang="zh-CN" dirty="0"/>
                  <a:t>Additive valuations: </a:t>
                </a:r>
              </a:p>
              <a:p>
                <a:pPr lvl="2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≥5</m:t>
                    </m:r>
                  </m:oMath>
                </a14:m>
                <a:r>
                  <a:rPr lang="en-US" altLang="zh-CN" dirty="0"/>
                  <a:t> agents and connected pieces</a:t>
                </a:r>
              </a:p>
              <a:p>
                <a:pPr lvl="2">
                  <a:spcBef>
                    <a:spcPts val="600"/>
                  </a:spcBef>
                </a:pPr>
                <a:r>
                  <a:rPr lang="en-US" altLang="zh-CN" dirty="0"/>
                  <a:t>Large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(RW model): best known bounds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↑↑6]</m:t>
                    </m:r>
                  </m:oMath>
                </a14:m>
                <a:endParaRPr lang="en-US" altLang="zh-CN" dirty="0"/>
              </a:p>
              <a:p>
                <a:pPr lvl="2">
                  <a:spcBef>
                    <a:spcPts val="600"/>
                  </a:spcBef>
                </a:pPr>
                <a:endParaRPr lang="en-US" altLang="zh-CN" dirty="0"/>
              </a:p>
              <a:p>
                <a:pPr>
                  <a:spcBef>
                    <a:spcPts val="600"/>
                  </a:spcBef>
                </a:pPr>
                <a:r>
                  <a:rPr lang="en-US" altLang="zh-CN" dirty="0"/>
                  <a:t>Consensus Halving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zh-CN" dirty="0"/>
                  <a:t>Additive valuations for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(1) </m:t>
                    </m:r>
                  </m:oMath>
                </a14:m>
                <a:r>
                  <a:rPr lang="en-US" altLang="zh-CN" dirty="0"/>
                  <a:t>agents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altLang="zh-CN" dirty="0"/>
                  <a:t>Additive valuations for large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1.01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dirty="0"/>
                  <a:t> cuts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E1A7709-4296-CDE3-9FB5-F96856608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12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10371-EAA1-7D8D-B5DE-FE55D2F8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Ham Sandwich Theorem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E8CD021-EFB7-9B52-78DE-591062FA7E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86345"/>
                <a:ext cx="6278217" cy="513513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3 types of toppings </a:t>
                </a:r>
              </a:p>
              <a:p>
                <a:pPr lvl="1"/>
                <a:r>
                  <a:rPr lang="en-US" altLang="zh-CN" dirty="0"/>
                  <a:t>bread, ham, cheese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Higher dimensions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 dimensions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 toppings, each with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2"/>
                <a:r>
                  <a:rPr lang="en-US" altLang="zh-CN" b="0" dirty="0"/>
                  <a:t>Additivity: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Exist one hyperplane that cuts the space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s.t.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E8CD021-EFB7-9B52-78DE-591062FA7E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86345"/>
                <a:ext cx="6278217" cy="5135130"/>
              </a:xfrm>
              <a:blipFill>
                <a:blip r:embed="rId2"/>
                <a:stretch>
                  <a:fillRect l="-1650" t="-2135" r="-5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卡通人物">
            <a:extLst>
              <a:ext uri="{FF2B5EF4-FFF2-40B4-BE49-F238E27FC236}">
                <a16:creationId xmlns:a16="http://schemas.microsoft.com/office/drawing/2014/main" id="{92E50D9A-0FCE-909E-E1C8-5DE4AF9E6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49" y="1892304"/>
            <a:ext cx="4319282" cy="3504644"/>
          </a:xfrm>
          <a:prstGeom prst="rect">
            <a:avLst/>
          </a:prstGeom>
        </p:spPr>
      </p:pic>
      <p:sp>
        <p:nvSpPr>
          <p:cNvPr id="6" name="卷形: 水平 5">
            <a:extLst>
              <a:ext uri="{FF2B5EF4-FFF2-40B4-BE49-F238E27FC236}">
                <a16:creationId xmlns:a16="http://schemas.microsoft.com/office/drawing/2014/main" id="{4785029B-B045-EC16-EC16-26D7C1A6148F}"/>
              </a:ext>
            </a:extLst>
          </p:cNvPr>
          <p:cNvSpPr/>
          <p:nvPr/>
        </p:nvSpPr>
        <p:spPr>
          <a:xfrm>
            <a:off x="1159564" y="2554357"/>
            <a:ext cx="5635486" cy="1331843"/>
          </a:xfrm>
          <a:prstGeom prst="horizontalScroll">
            <a:avLst>
              <a:gd name="adj" fmla="val 8418"/>
            </a:avLst>
          </a:prstGeom>
          <a:solidFill>
            <a:srgbClr val="2F62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600" b="1" u="sng" dirty="0">
                <a:solidFill>
                  <a:srgbClr val="FFFF00"/>
                </a:solidFill>
              </a:rPr>
              <a:t>Theorem. </a:t>
            </a:r>
            <a:r>
              <a:rPr lang="en-US" altLang="zh-CN" sz="2600" dirty="0"/>
              <a:t>There exists a cut that equally partitions all three toppings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059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F09-F9FE-AFF1-9D2C-45F546401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F from GIFER">
            <a:extLst>
              <a:ext uri="{FF2B5EF4-FFF2-40B4-BE49-F238E27FC236}">
                <a16:creationId xmlns:a16="http://schemas.microsoft.com/office/drawing/2014/main" id="{15E995FB-1E59-2C8E-F22C-2C7FA5ACB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214" y="50327"/>
            <a:ext cx="2143697" cy="267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A1AF20B8-82BD-28D8-DDD5-5F8E1CD5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E54A9C73-FCFB-BF6E-45A1-F2EE980514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10515600" cy="513513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Takeaway messages</a:t>
                </a:r>
              </a:p>
              <a:p>
                <a:pPr lvl="1"/>
                <a:r>
                  <a:rPr lang="en-US" altLang="zh-CN" dirty="0"/>
                  <a:t>Although some topological theorems give trivial corollaries in a </a:t>
                </a:r>
                <a:r>
                  <a:rPr lang="en-US" altLang="zh-CN" b="1" dirty="0">
                    <a:solidFill>
                      <a:srgbClr val="00B050"/>
                    </a:solidFill>
                  </a:rPr>
                  <a:t>high</a:t>
                </a:r>
                <a:r>
                  <a:rPr lang="en-US" altLang="zh-CN" dirty="0"/>
                  <a:t>-to-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low</a:t>
                </a:r>
                <a:r>
                  <a:rPr lang="en-US" altLang="zh-CN" dirty="0"/>
                  <a:t> dimensional manner, they don’t actually reduce the computational complexity</a:t>
                </a:r>
              </a:p>
              <a:p>
                <a:pPr lvl="2"/>
                <a:r>
                  <a:rPr lang="en-US" altLang="zh-CN" sz="2400" dirty="0"/>
                  <a:t>Zeros for Borsuk-Ulam: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400" dirty="0"/>
              </a:p>
              <a:p>
                <a:pPr lvl="2"/>
                <a:r>
                  <a:rPr lang="en-US" altLang="zh-CN" sz="2400" dirty="0"/>
                  <a:t>Find a point fixed in 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zh-CN" sz="2400" dirty="0"/>
                  <a:t> coordinates for Brouwer: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[0,1]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2"/>
                <a:endParaRPr lang="en-US" altLang="zh-CN" b="1" dirty="0"/>
              </a:p>
              <a:p>
                <a:r>
                  <a:rPr lang="en-US" altLang="zh-CN" dirty="0"/>
                  <a:t>Applications</a:t>
                </a:r>
              </a:p>
              <a:p>
                <a:pPr lvl="1"/>
                <a:r>
                  <a:rPr lang="en-US" altLang="zh-CN" dirty="0"/>
                  <a:t>For Ham Sandwich: as hard for more cuts, fewer satisfied agents and more dimensions</a:t>
                </a:r>
              </a:p>
              <a:p>
                <a:pPr lvl="1"/>
                <a:r>
                  <a:rPr lang="en-US" altLang="zh-CN" dirty="0"/>
                  <a:t>For Cake Cutting and Consensus Halving: as hard for more cuts and fewer satisfied agents </a:t>
                </a:r>
              </a:p>
              <a:p>
                <a:pPr lvl="1"/>
                <a:endParaRPr lang="en-US" altLang="zh-CN" dirty="0"/>
              </a:p>
            </p:txBody>
          </p:sp>
        </mc:Choice>
        <mc:Fallback xmlns="">
          <p:sp>
            <p:nvSpPr>
              <p:cNvPr id="7" name="内容占位符 6">
                <a:extLst>
                  <a:ext uri="{FF2B5EF4-FFF2-40B4-BE49-F238E27FC236}">
                    <a16:creationId xmlns:a16="http://schemas.microsoft.com/office/drawing/2014/main" id="{E54A9C73-FCFB-BF6E-45A1-F2EE98051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10515600" cy="5135130"/>
              </a:xfrm>
              <a:blipFill>
                <a:blip r:embed="rId4"/>
                <a:stretch>
                  <a:fillRect l="-1043" t="-21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699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81618-86DD-14E6-5327-4CAF976A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Generalized Ham Sandwich Theorem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99616F4-F7B4-16F6-0C71-D1D691CB11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Theorem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zh-CN" altLang="en-US" dirty="0"/>
                  <a:t>𝑑 </a:t>
                </a:r>
                <a:r>
                  <a:rPr lang="en-US" altLang="zh-CN" dirty="0"/>
                  <a:t>Lipschitz-continuous set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→[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zh-CN" dirty="0"/>
              </a:p>
              <a:p>
                <a:pPr lvl="2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: Lebesgue measurable subsets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2">
                  <a:spcBef>
                    <a:spcPts val="1200"/>
                  </a:spcBef>
                </a:pPr>
                <a:r>
                  <a:rPr lang="en-US" altLang="zh-CN" dirty="0"/>
                  <a:t>Lipschitz-continuous: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zh-CN" dirty="0"/>
                  <a:t>, where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zh-CN" dirty="0"/>
                  <a:t> denotes the symmetric difference</a:t>
                </a:r>
                <a:endParaRPr lang="el-GR" altLang="zh-CN" dirty="0"/>
              </a:p>
              <a:p>
                <a:pPr lvl="1">
                  <a:spcBef>
                    <a:spcPts val="1200"/>
                  </a:spcBef>
                </a:pPr>
                <a:r>
                  <a:rPr lang="en-US" altLang="zh-CN" dirty="0"/>
                  <a:t>Exists a hyperplane </a:t>
                </a:r>
                <a:r>
                  <a:rPr lang="zh-CN" altLang="en-US" dirty="0"/>
                  <a:t>𝐻 </a:t>
                </a:r>
                <a:r>
                  <a:rPr lang="en-US" altLang="zh-CN" dirty="0"/>
                  <a:t>partitioning all set functions into equal parts </a:t>
                </a:r>
                <a:r>
                  <a:rPr lang="en-US" altLang="zh-CN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[Stone, Tukey ’1942]</a:t>
                </a:r>
              </a:p>
              <a:p>
                <a:pPr lvl="2"/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99616F4-F7B4-16F6-0C71-D1D691CB11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7" r="-2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流程图: 可选过程 3">
                <a:extLst>
                  <a:ext uri="{FF2B5EF4-FFF2-40B4-BE49-F238E27FC236}">
                    <a16:creationId xmlns:a16="http://schemas.microsoft.com/office/drawing/2014/main" id="{6DABDD24-3219-EB3A-8BB0-E205C060902A}"/>
                  </a:ext>
                </a:extLst>
              </p:cNvPr>
              <p:cNvSpPr/>
              <p:nvPr/>
            </p:nvSpPr>
            <p:spPr>
              <a:xfrm>
                <a:off x="2718352" y="4836083"/>
                <a:ext cx="6755296" cy="1347807"/>
              </a:xfrm>
              <a:prstGeom prst="flowChartAlternateProcess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400" b="1" u="sng" dirty="0">
                    <a:solidFill>
                      <a:schemeClr val="tx1"/>
                    </a:solidFill>
                  </a:rPr>
                  <a:t>Q.</a:t>
                </a:r>
                <a:r>
                  <a:rPr lang="en-US" altLang="zh-CN" sz="2400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Can we efficiently find a solution?</a:t>
                </a:r>
              </a:p>
              <a:p>
                <a:r>
                  <a:rPr lang="en-US" altLang="zh-CN" sz="2400" b="1" u="sng" dirty="0">
                    <a:solidFill>
                      <a:schemeClr val="tx1"/>
                    </a:solidFill>
                  </a:rPr>
                  <a:t>A.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 No, unless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PPA</m:t>
                    </m:r>
                    <m:r>
                      <a:rPr lang="en-US" altLang="zh-C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altLang="zh-CN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FP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</a:rPr>
                  <a:t>[Filos-</a:t>
                </a:r>
                <a:r>
                  <a:rPr lang="en-US" altLang="zh-CN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Ratsikas</a:t>
                </a:r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</a:rPr>
                  <a:t>, Goldberg ’2023]</a:t>
                </a:r>
                <a:endParaRPr lang="zh-CN" altLang="en-US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流程图: 可选过程 3">
                <a:extLst>
                  <a:ext uri="{FF2B5EF4-FFF2-40B4-BE49-F238E27FC236}">
                    <a16:creationId xmlns:a16="http://schemas.microsoft.com/office/drawing/2014/main" id="{6DABDD24-3219-EB3A-8BB0-E205C0609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352" y="4836083"/>
                <a:ext cx="6755296" cy="1347807"/>
              </a:xfrm>
              <a:prstGeom prst="flowChartAlternateProcess">
                <a:avLst/>
              </a:prstGeom>
              <a:blipFill>
                <a:blip r:embed="rId3"/>
                <a:stretch>
                  <a:fillRect l="-360" r="-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91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74743-DA94-DC3E-4344-5D53A4CEE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1F24D-1180-897E-734C-35F67B3B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Generalized Ham Sandwich - cont’d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8A76338-FFDC-8B19-A832-A1EF308456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10515600" cy="4963542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Theorem</a:t>
                </a:r>
              </a:p>
              <a:p>
                <a:pPr lvl="1"/>
                <a:r>
                  <a:rPr lang="zh-CN" altLang="en-US" dirty="0"/>
                  <a:t>𝑑 </a:t>
                </a:r>
                <a:r>
                  <a:rPr lang="en-US" altLang="zh-CN" dirty="0"/>
                  <a:t>Lipschitz-continuous set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altLang="zh-CN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→[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Exists a hyperplane </a:t>
                </a:r>
                <a:r>
                  <a:rPr lang="zh-CN" altLang="en-US" dirty="0"/>
                  <a:t>𝐻 </a:t>
                </a:r>
                <a:r>
                  <a:rPr lang="en-US" altLang="zh-CN" dirty="0"/>
                  <a:t>partitioning all set functions into equal parts </a:t>
                </a:r>
                <a:r>
                  <a:rPr lang="en-US" altLang="zh-CN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[Stone, Tukey ’1942]</a:t>
                </a:r>
              </a:p>
              <a:p>
                <a:pPr lvl="2"/>
                <a:r>
                  <a:rPr lang="en-US" altLang="zh-CN" dirty="0"/>
                  <a:t>However, PPA-complete to find one </a:t>
                </a:r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</a:rPr>
                  <a:t>[Filos-</a:t>
                </a:r>
                <a:r>
                  <a:rPr lang="en-US" altLang="zh-CN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Ratsikas</a:t>
                </a:r>
                <a:r>
                  <a:rPr lang="en-US" altLang="zh-CN" b="1" dirty="0">
                    <a:solidFill>
                      <a:schemeClr val="accent6">
                        <a:lumMod val="75000"/>
                      </a:schemeClr>
                    </a:solidFill>
                  </a:rPr>
                  <a:t>, Goldberg ’2023]</a:t>
                </a:r>
              </a:p>
              <a:p>
                <a:pPr lvl="2"/>
                <a:endParaRPr lang="en-US" altLang="zh-CN" sz="1200" dirty="0"/>
              </a:p>
              <a:p>
                <a:pPr marL="457200" lvl="1" indent="0" algn="ctr">
                  <a:buNone/>
                </a:pPr>
                <a:r>
                  <a:rPr lang="en-US" altLang="zh-CN" sz="3200" dirty="0">
                    <a:solidFill>
                      <a:srgbClr val="8C1515"/>
                    </a:solidFill>
                    <a:latin typeface="+mn-ea"/>
                    <a:cs typeface="+mj-cs"/>
                  </a:rPr>
                  <a:t>Can we efficiently find </a:t>
                </a:r>
                <a14:m>
                  <m:oMath xmlns:m="http://schemas.openxmlformats.org/officeDocument/2006/math">
                    <m:r>
                      <a:rPr lang="en-US" altLang="zh-CN" sz="3200" b="0" i="1" dirty="0">
                        <a:solidFill>
                          <a:srgbClr val="8C1515"/>
                        </a:solidFill>
                        <a:latin typeface="Cambria Math" panose="02040503050406030204" pitchFamily="18" charset="0"/>
                        <a:cs typeface="+mj-cs"/>
                      </a:rPr>
                      <m:t>𝑘</m:t>
                    </m:r>
                  </m:oMath>
                </a14:m>
                <a:r>
                  <a:rPr lang="en-US" altLang="zh-CN" sz="3200" dirty="0">
                    <a:solidFill>
                      <a:srgbClr val="8C1515"/>
                    </a:solidFill>
                    <a:latin typeface="+mn-ea"/>
                    <a:cs typeface="+mj-cs"/>
                  </a:rPr>
                  <a:t> hyperplanes partitioning any </a:t>
                </a:r>
                <a14:m>
                  <m:oMath xmlns:m="http://schemas.openxmlformats.org/officeDocument/2006/math">
                    <m:r>
                      <a:rPr lang="en-US" altLang="zh-CN" sz="3200" i="1" dirty="0" smtClean="0">
                        <a:solidFill>
                          <a:srgbClr val="8C1515"/>
                        </a:solidFill>
                        <a:latin typeface="Cambria Math" panose="02040503050406030204" pitchFamily="18" charset="0"/>
                        <a:cs typeface="+mj-cs"/>
                      </a:rPr>
                      <m:t>𝑝</m:t>
                    </m:r>
                  </m:oMath>
                </a14:m>
                <a:r>
                  <a:rPr lang="en-US" altLang="zh-CN" sz="3200" dirty="0">
                    <a:solidFill>
                      <a:srgbClr val="8C1515"/>
                    </a:solidFill>
                    <a:latin typeface="+mn-ea"/>
                    <a:cs typeface="+mj-cs"/>
                  </a:rPr>
                  <a:t> set functions into equal parts? (</a:t>
                </a:r>
                <a14:m>
                  <m:oMath xmlns:m="http://schemas.openxmlformats.org/officeDocument/2006/math">
                    <m:r>
                      <a:rPr lang="en-US" altLang="zh-CN" sz="3200" i="1" dirty="0" smtClean="0">
                        <a:solidFill>
                          <a:srgbClr val="8C1515"/>
                        </a:solidFill>
                        <a:latin typeface="Cambria Math" panose="02040503050406030204" pitchFamily="18" charset="0"/>
                        <a:cs typeface="+mj-cs"/>
                      </a:rPr>
                      <m:t>𝑝</m:t>
                    </m:r>
                    <m:r>
                      <a:rPr lang="en-US" altLang="zh-CN" sz="3200" i="1" dirty="0" smtClean="0">
                        <a:solidFill>
                          <a:srgbClr val="8C1515"/>
                        </a:solidFill>
                        <a:latin typeface="Cambria Math" panose="02040503050406030204" pitchFamily="18" charset="0"/>
                        <a:cs typeface="+mj-cs"/>
                      </a:rPr>
                      <m:t>&lt;</m:t>
                    </m:r>
                    <m:r>
                      <a:rPr lang="en-US" altLang="zh-CN" sz="3200" i="1" dirty="0" smtClean="0">
                        <a:solidFill>
                          <a:srgbClr val="8C1515"/>
                        </a:solidFill>
                        <a:latin typeface="Cambria Math" panose="02040503050406030204" pitchFamily="18" charset="0"/>
                        <a:cs typeface="+mj-cs"/>
                      </a:rPr>
                      <m:t>𝑑</m:t>
                    </m:r>
                  </m:oMath>
                </a14:m>
                <a:r>
                  <a:rPr lang="en-US" altLang="zh-CN" sz="3200" dirty="0">
                    <a:solidFill>
                      <a:srgbClr val="8C1515"/>
                    </a:solidFill>
                    <a:latin typeface="+mn-ea"/>
                    <a:cs typeface="+mj-cs"/>
                  </a:rPr>
                  <a:t>)</a:t>
                </a:r>
                <a:endParaRPr lang="en-US" altLang="zh-CN" i="1" dirty="0"/>
              </a:p>
              <a:p>
                <a:pPr>
                  <a:spcBef>
                    <a:spcPts val="1800"/>
                  </a:spcBef>
                </a:pPr>
                <a:r>
                  <a:rPr lang="en-US" altLang="zh-CN" dirty="0"/>
                  <a:t>Our Result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PPA</a:t>
                </a:r>
                <a:r>
                  <a:rPr lang="en-US" altLang="zh-CN" dirty="0"/>
                  <a:t>-complete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/>
                  <a:t>-approx. equally partitions at least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zh-CN" dirty="0"/>
                  <a:t> out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dirty="0"/>
                  <a:t> functions </a:t>
                </a:r>
                <a:r>
                  <a:rPr lang="en-US" altLang="zh-CN" b="1" i="1" dirty="0">
                    <a:solidFill>
                      <a:schemeClr val="accent4">
                        <a:lumMod val="75000"/>
                      </a:schemeClr>
                    </a:solidFill>
                  </a:rPr>
                  <a:t>(general)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zh-CN" dirty="0"/>
                  <a:t> out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dirty="0"/>
                  <a:t> functions </a:t>
                </a:r>
                <a:r>
                  <a:rPr lang="en-US" altLang="zh-CN" b="1" i="1" dirty="0">
                    <a:solidFill>
                      <a:schemeClr val="accent4">
                        <a:lumMod val="75000"/>
                      </a:schemeClr>
                    </a:solidFill>
                  </a:rPr>
                  <a:t>(monotone)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8A76338-FFDC-8B19-A832-A1EF308456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10515600" cy="4963542"/>
              </a:xfrm>
              <a:blipFill>
                <a:blip r:embed="rId2"/>
                <a:stretch>
                  <a:fillRect l="-1043" t="-2211" r="-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48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5E40265-7C08-C3EF-07D6-F3F4ACE2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249" y="2044614"/>
            <a:ext cx="4678334" cy="303320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E42D77E-9537-B0BC-F168-D2D04FC9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PPA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7E71459-07EE-20BF-E652-388DF39CC4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4"/>
                <a:ext cx="6437243" cy="513513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Full name</a:t>
                </a:r>
              </a:p>
              <a:p>
                <a:pPr lvl="1"/>
                <a:r>
                  <a:rPr lang="en-US" altLang="zh-CN" dirty="0"/>
                  <a:t>Polynomial Parity Arguments</a:t>
                </a:r>
                <a:endParaRPr lang="en-US" altLang="zh-CN" sz="1400" dirty="0"/>
              </a:p>
              <a:p>
                <a:r>
                  <a:rPr lang="en-US" altLang="zh-CN" dirty="0"/>
                  <a:t>Definition</a:t>
                </a:r>
              </a:p>
              <a:p>
                <a:pPr lvl="1"/>
                <a:r>
                  <a:rPr lang="en-US" altLang="zh-CN" dirty="0"/>
                  <a:t>Given </a:t>
                </a:r>
              </a:p>
              <a:p>
                <a:pPr lvl="2"/>
                <a:r>
                  <a:rPr lang="en-US" altLang="zh-CN" sz="2400" dirty="0"/>
                  <a:t>a circuit defining a degree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r>
                  <a:rPr lang="en-US" altLang="zh-CN" sz="2400" dirty="0"/>
                  <a:t> graph</a:t>
                </a:r>
              </a:p>
              <a:p>
                <a:pPr lvl="2"/>
                <a:r>
                  <a:rPr lang="en-US" altLang="zh-CN" sz="2400" dirty="0"/>
                  <a:t>a node with degree 1</a:t>
                </a:r>
              </a:p>
              <a:p>
                <a:pPr lvl="1"/>
                <a:r>
                  <a:rPr lang="en-US" altLang="zh-CN" dirty="0"/>
                  <a:t>Goal: find another node with degree 1</a:t>
                </a:r>
                <a:endParaRPr lang="en-US" altLang="zh-CN" sz="1400" dirty="0"/>
              </a:p>
              <a:p>
                <a:r>
                  <a:rPr lang="en-US" altLang="zh-CN" dirty="0"/>
                  <a:t>Famous Members</a:t>
                </a:r>
              </a:p>
              <a:p>
                <a:pPr lvl="1"/>
                <a:r>
                  <a:rPr lang="en-US" altLang="zh-CN" dirty="0"/>
                  <a:t>Nash equilibrium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PPAD</m:t>
                    </m:r>
                  </m:oMath>
                </a14:m>
                <a:r>
                  <a:rPr lang="en-US" altLang="zh-CN" dirty="0"/>
                  <a:t>-complete)</a:t>
                </a:r>
              </a:p>
              <a:p>
                <a:pPr lvl="1"/>
                <a:r>
                  <a:rPr lang="en-US" altLang="zh-CN" dirty="0"/>
                  <a:t>Factoring (in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PPA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PPP</m:t>
                    </m:r>
                  </m:oMath>
                </a14:m>
                <a:r>
                  <a:rPr lang="en-US" altLang="zh-CN" dirty="0"/>
                  <a:t>)</a:t>
                </a:r>
              </a:p>
              <a:p>
                <a:pPr lvl="1"/>
                <a:r>
                  <a:rPr lang="en-US" altLang="zh-CN" dirty="0"/>
                  <a:t>Borsuk-Ulam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PPA</m:t>
                    </m:r>
                  </m:oMath>
                </a14:m>
                <a:r>
                  <a:rPr lang="en-US" altLang="zh-CN" dirty="0"/>
                  <a:t>-complete)</a:t>
                </a:r>
              </a:p>
              <a:p>
                <a:pPr lvl="1"/>
                <a:r>
                  <a:rPr lang="en-US" altLang="zh-CN" dirty="0"/>
                  <a:t>Tucker’s Lemma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PPA</m:t>
                    </m:r>
                  </m:oMath>
                </a14:m>
                <a:r>
                  <a:rPr lang="en-US" altLang="zh-CN" dirty="0"/>
                  <a:t>-complete)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7E71459-07EE-20BF-E652-388DF39CC4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4"/>
                <a:ext cx="6437243" cy="5135131"/>
              </a:xfrm>
              <a:blipFill>
                <a:blip r:embed="rId3"/>
                <a:stretch>
                  <a:fillRect l="-1706" t="-2135" b="-7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41BF066-8E66-3C11-B7B2-F5D9D18EA7C7}"/>
                  </a:ext>
                </a:extLst>
              </p:cNvPr>
              <p:cNvSpPr txBox="1"/>
              <p:nvPr/>
            </p:nvSpPr>
            <p:spPr>
              <a:xfrm>
                <a:off x="7082971" y="5317431"/>
                <a:ext cx="39259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Circuit defining neighbors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0,1}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zh-CN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altLang="zh-CN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∪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nil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41BF066-8E66-3C11-B7B2-F5D9D18EA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971" y="5317431"/>
                <a:ext cx="3925956" cy="830997"/>
              </a:xfrm>
              <a:prstGeom prst="rect">
                <a:avLst/>
              </a:prstGeom>
              <a:blipFill>
                <a:blip r:embed="rId4"/>
                <a:stretch>
                  <a:fillRect l="-2484" t="-5109" b="-8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89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4E7B10-4FC4-0CC8-3D57-44E1D9795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Borsuk-Ulam Theorem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14C9729-0EE5-A924-36EE-5D72027072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6345"/>
                <a:ext cx="6735417" cy="4597545"/>
              </a:xfrm>
            </p:spPr>
            <p:txBody>
              <a:bodyPr/>
              <a:lstStyle/>
              <a:p>
                <a:r>
                  <a:rPr lang="en-US" altLang="zh-CN" dirty="0"/>
                  <a:t>Theorem </a:t>
                </a:r>
              </a:p>
              <a:p>
                <a:pPr lvl="1"/>
                <a:r>
                  <a:rPr lang="en-US" altLang="zh-CN" dirty="0"/>
                  <a:t>Any </a:t>
                </a:r>
                <a:r>
                  <a:rPr lang="en-US" altLang="zh-CN" b="1" dirty="0"/>
                  <a:t>odd continuous </a:t>
                </a:r>
                <a:r>
                  <a:rPr lang="en-US" altLang="zh-CN" dirty="0"/>
                  <a:t>function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CN" dirty="0"/>
                  <a:t> has a </a:t>
                </a:r>
                <a:r>
                  <a:rPr lang="en-US" altLang="zh-CN" b="1" dirty="0"/>
                  <a:t>zero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pPr lvl="2"/>
                <a:r>
                  <a:rPr lang="en-US" altLang="zh-CN" dirty="0"/>
                  <a:t>Sphere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CN" dirty="0"/>
                  <a:t> can be under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dirty="0"/>
                  <a:t> norm</a:t>
                </a:r>
              </a:p>
              <a:p>
                <a:pPr lvl="1"/>
                <a:endParaRPr lang="en-US" altLang="zh-CN" dirty="0"/>
              </a:p>
              <a:p>
                <a:r>
                  <a:rPr lang="en-US" altLang="zh-CN" dirty="0"/>
                  <a:t>Other Applications</a:t>
                </a:r>
              </a:p>
              <a:p>
                <a:pPr marL="914400" lvl="1" indent="-457200">
                  <a:buAutoNum type="arabicPeriod"/>
                </a:pPr>
                <a:r>
                  <a:rPr lang="en-US" altLang="zh-CN" dirty="0"/>
                  <a:t>Existence of </a:t>
                </a:r>
                <a:r>
                  <a:rPr lang="en-US" altLang="zh-CN" b="1" dirty="0"/>
                  <a:t>consensus halving</a:t>
                </a:r>
              </a:p>
              <a:p>
                <a:pPr marL="914400" lvl="1" indent="-457200">
                  <a:buAutoNum type="arabicPeriod"/>
                </a:pPr>
                <a:r>
                  <a:rPr lang="en-US" altLang="zh-CN" dirty="0"/>
                  <a:t>Existence of </a:t>
                </a:r>
                <a:r>
                  <a:rPr lang="en-US" altLang="zh-CN" b="1" dirty="0"/>
                  <a:t>necklace splitting</a:t>
                </a:r>
              </a:p>
              <a:p>
                <a:pPr marL="914400" lvl="1" indent="-457200">
                  <a:buAutoNum type="arabicPeriod"/>
                </a:pPr>
                <a:r>
                  <a:rPr lang="en-US" altLang="zh-CN" dirty="0"/>
                  <a:t>Kneser’s Conjecture</a:t>
                </a:r>
              </a:p>
              <a:p>
                <a:pPr marL="914400" lvl="1" indent="-457200">
                  <a:buAutoNum type="arabicPeriod"/>
                </a:pPr>
                <a:r>
                  <a:rPr lang="en-US" altLang="zh-CN" dirty="0"/>
                  <a:t>More in Matoušek’s book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14C9729-0EE5-A924-36EE-5D72027072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6345"/>
                <a:ext cx="6735417" cy="4597545"/>
              </a:xfrm>
              <a:blipFill>
                <a:blip r:embed="rId2"/>
                <a:stretch>
                  <a:fillRect l="-1630" t="-2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Lightbox view of the cover for Using the Borsuk-Ulam Theorem">
            <a:extLst>
              <a:ext uri="{FF2B5EF4-FFF2-40B4-BE49-F238E27FC236}">
                <a16:creationId xmlns:a16="http://schemas.microsoft.com/office/drawing/2014/main" id="{4F475DCD-7ADE-7BB4-A7C2-C0504A2D0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43" y="1517703"/>
            <a:ext cx="2773088" cy="453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9,700+ Cartoon Earth Happy Planet Stock Illustrations, Royalty-Free Vector  Graphics &amp; Clip Art - iStock">
            <a:extLst>
              <a:ext uri="{FF2B5EF4-FFF2-40B4-BE49-F238E27FC236}">
                <a16:creationId xmlns:a16="http://schemas.microsoft.com/office/drawing/2014/main" id="{B414A685-B7C4-2362-FEEA-1F1876D4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66" y="2357151"/>
            <a:ext cx="3055931" cy="305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F4BF5A55-EAB6-0AFE-C4C4-935A0D2C6848}"/>
              </a:ext>
            </a:extLst>
          </p:cNvPr>
          <p:cNvGrpSpPr/>
          <p:nvPr/>
        </p:nvGrpSpPr>
        <p:grpSpPr>
          <a:xfrm>
            <a:off x="9982200" y="2058004"/>
            <a:ext cx="1700048" cy="850025"/>
            <a:chOff x="7628698" y="1756316"/>
            <a:chExt cx="1700048" cy="850025"/>
          </a:xfrm>
        </p:grpSpPr>
        <p:pic>
          <p:nvPicPr>
            <p:cNvPr id="6" name="Picture 2" descr="Temperature and Humidity">
              <a:extLst>
                <a:ext uri="{FF2B5EF4-FFF2-40B4-BE49-F238E27FC236}">
                  <a16:creationId xmlns:a16="http://schemas.microsoft.com/office/drawing/2014/main" id="{CC782CAB-9402-086E-B9A2-BA273682D0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8698" y="1756317"/>
              <a:ext cx="1700048" cy="850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对话气泡: 矩形 6">
              <a:extLst>
                <a:ext uri="{FF2B5EF4-FFF2-40B4-BE49-F238E27FC236}">
                  <a16:creationId xmlns:a16="http://schemas.microsoft.com/office/drawing/2014/main" id="{DE04B91C-3075-6B7F-5DE4-0291D0BFB592}"/>
                </a:ext>
              </a:extLst>
            </p:cNvPr>
            <p:cNvSpPr/>
            <p:nvPr/>
          </p:nvSpPr>
          <p:spPr>
            <a:xfrm>
              <a:off x="7657092" y="1756316"/>
              <a:ext cx="1671652" cy="850023"/>
            </a:xfrm>
            <a:prstGeom prst="wedgeRectCallout">
              <a:avLst>
                <a:gd name="adj1" fmla="val -56745"/>
                <a:gd name="adj2" fmla="val 62500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07FC5404-4CF8-1F7E-D9B4-4DFA94D8B17B}"/>
              </a:ext>
            </a:extLst>
          </p:cNvPr>
          <p:cNvSpPr/>
          <p:nvPr/>
        </p:nvSpPr>
        <p:spPr>
          <a:xfrm>
            <a:off x="9696939" y="2987453"/>
            <a:ext cx="160453" cy="16317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接点 9">
            <a:extLst>
              <a:ext uri="{FF2B5EF4-FFF2-40B4-BE49-F238E27FC236}">
                <a16:creationId xmlns:a16="http://schemas.microsoft.com/office/drawing/2014/main" id="{C7F07F4D-7FF7-F086-AF47-EEE2C6BBB3E2}"/>
              </a:ext>
            </a:extLst>
          </p:cNvPr>
          <p:cNvSpPr/>
          <p:nvPr/>
        </p:nvSpPr>
        <p:spPr>
          <a:xfrm>
            <a:off x="8109616" y="4334330"/>
            <a:ext cx="160453" cy="16317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6C0B005-447B-1C13-3638-07EB212B2A6A}"/>
              </a:ext>
            </a:extLst>
          </p:cNvPr>
          <p:cNvGrpSpPr/>
          <p:nvPr/>
        </p:nvGrpSpPr>
        <p:grpSpPr>
          <a:xfrm>
            <a:off x="6233227" y="4687315"/>
            <a:ext cx="1700048" cy="850024"/>
            <a:chOff x="2676738" y="4864979"/>
            <a:chExt cx="1700048" cy="850024"/>
          </a:xfrm>
        </p:grpSpPr>
        <p:pic>
          <p:nvPicPr>
            <p:cNvPr id="11" name="Picture 2" descr="Temperature and Humidity">
              <a:extLst>
                <a:ext uri="{FF2B5EF4-FFF2-40B4-BE49-F238E27FC236}">
                  <a16:creationId xmlns:a16="http://schemas.microsoft.com/office/drawing/2014/main" id="{D90A5ACD-5FE2-7C02-CAB7-2BFB7BD53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738" y="4864979"/>
              <a:ext cx="1700048" cy="850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对话气泡: 矩形 11">
              <a:extLst>
                <a:ext uri="{FF2B5EF4-FFF2-40B4-BE49-F238E27FC236}">
                  <a16:creationId xmlns:a16="http://schemas.microsoft.com/office/drawing/2014/main" id="{54B724A8-7184-6A8C-49AA-13A4A93EE100}"/>
                </a:ext>
              </a:extLst>
            </p:cNvPr>
            <p:cNvSpPr/>
            <p:nvPr/>
          </p:nvSpPr>
          <p:spPr>
            <a:xfrm>
              <a:off x="2705134" y="4864980"/>
              <a:ext cx="1671652" cy="850023"/>
            </a:xfrm>
            <a:prstGeom prst="wedgeRectCallout">
              <a:avLst>
                <a:gd name="adj1" fmla="val 62498"/>
                <a:gd name="adj2" fmla="val -75089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47B703A5-9CE8-F5B0-CDCE-89CF1FF891E6}"/>
              </a:ext>
            </a:extLst>
          </p:cNvPr>
          <p:cNvCxnSpPr>
            <a:cxnSpLocks/>
          </p:cNvCxnSpPr>
          <p:nvPr/>
        </p:nvCxnSpPr>
        <p:spPr>
          <a:xfrm flipH="1">
            <a:off x="8240689" y="3103122"/>
            <a:ext cx="1473866" cy="1231493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8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D35561-AAAA-819D-4226-1B1D1FFA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Borsuk Ulam </a:t>
            </a:r>
            <a:r>
              <a:rPr lang="en-US" altLang="zh-CN" dirty="0">
                <a:sym typeface="Wingdings" panose="05000000000000000000" pitchFamily="2" charset="2"/>
              </a:rPr>
              <a:t> Ham Sandwich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FA8976F-6152-93BF-D975-BDB91DF041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Outline</a:t>
                </a:r>
              </a:p>
              <a:p>
                <a:pPr marL="914400" lvl="1" indent="-457200">
                  <a:spcBef>
                    <a:spcPts val="800"/>
                  </a:spcBef>
                  <a:buFont typeface="+mj-lt"/>
                  <a:buAutoNum type="arabicPeriod"/>
                </a:pPr>
                <a:r>
                  <a:rPr lang="en-US" altLang="zh-CN" b="0" dirty="0"/>
                  <a:t>Hyperplanes: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2">
                  <a:spcBef>
                    <a:spcPts val="8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normalized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‖</m:t>
                        </m:r>
                        <m:acc>
                          <m:accPr>
                            <m:chr m:val="⃗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‖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dirty="0"/>
              </a:p>
              <a:p>
                <a:pPr marL="914400" lvl="1" indent="-457200">
                  <a:spcBef>
                    <a:spcPts val="800"/>
                  </a:spcBef>
                  <a:buFont typeface="+mj-lt"/>
                  <a:buAutoNum type="arabicPeriod"/>
                </a:pPr>
                <a:r>
                  <a:rPr lang="en-US" altLang="zh-CN" b="0" dirty="0"/>
                  <a:t>Two parts in the partition </a:t>
                </a:r>
              </a:p>
              <a:p>
                <a:pPr marL="457200" lvl="1" indent="0">
                  <a:spcBef>
                    <a:spcPts val="8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sSubSup>
                        <m:sSub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CN" b="0" dirty="0"/>
              </a:p>
              <a:p>
                <a:pPr marL="914400" lvl="1" indent="-457200">
                  <a:spcBef>
                    <a:spcPts val="800"/>
                  </a:spcBef>
                  <a:buFont typeface="+mj-lt"/>
                  <a:buAutoNum type="arabicPeriod" startAt="3"/>
                </a:pPr>
                <a:r>
                  <a:rPr lang="en-US" altLang="zh-CN" b="0" dirty="0"/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</m:d>
                  </m:oMath>
                </a14:m>
                <a:endParaRPr lang="en-US" altLang="zh-CN" dirty="0"/>
              </a:p>
              <a:p>
                <a:pPr marL="1428750" lvl="2" indent="-514350">
                  <a:spcBef>
                    <a:spcPts val="800"/>
                  </a:spcBef>
                  <a:buFont typeface="+mj-lt"/>
                  <a:buAutoNum type="romanUcPeriod"/>
                </a:pPr>
                <a:r>
                  <a:rPr lang="en-US" altLang="zh-CN" dirty="0"/>
                  <a:t>Odd: because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altLang="zh-CN" dirty="0"/>
              </a:p>
              <a:p>
                <a:pPr marL="1428750" lvl="2" indent="-514350">
                  <a:spcBef>
                    <a:spcPts val="800"/>
                  </a:spcBef>
                  <a:buFont typeface="+mj-lt"/>
                  <a:buAutoNum type="romanUcPeriod"/>
                </a:pPr>
                <a:r>
                  <a:rPr lang="en-US" altLang="zh-CN" dirty="0"/>
                  <a:t>Continuous: by Lipschitz-continuity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914400" lvl="1" indent="-457200">
                  <a:spcBef>
                    <a:spcPts val="800"/>
                  </a:spcBef>
                  <a:buFont typeface="+mj-lt"/>
                  <a:buAutoNum type="arabicPeriod" startAt="3"/>
                </a:pPr>
                <a:r>
                  <a:rPr lang="en-US" altLang="zh-CN" dirty="0"/>
                  <a:t>By Borsuk-Ulam, exist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/>
              </a:p>
              <a:p>
                <a:pPr lvl="2">
                  <a:spcBef>
                    <a:spcPts val="8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which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dirty="0"/>
                  <a:t> for any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FA8976F-6152-93BF-D975-BDB91DF041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3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7393</TotalTime>
  <Words>2491</Words>
  <Application>Microsoft Office PowerPoint</Application>
  <PresentationFormat>宽屏</PresentationFormat>
  <Paragraphs>435</Paragraphs>
  <Slides>40</Slides>
  <Notes>15</Notes>
  <HiddenSlides>1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6" baseType="lpstr">
      <vt:lpstr>等线</vt:lpstr>
      <vt:lpstr>等线 Light</vt:lpstr>
      <vt:lpstr>Arial</vt:lpstr>
      <vt:lpstr>Cambria Math</vt:lpstr>
      <vt:lpstr>Wingdings</vt:lpstr>
      <vt:lpstr>Office 主题​​</vt:lpstr>
      <vt:lpstr>PowerPoint 演示文稿</vt:lpstr>
      <vt:lpstr>High-to-Low Dimensional Total Search Problems: Cake Cutting and Ham Sandwich </vt:lpstr>
      <vt:lpstr>Ham Sandwich &amp; PPA</vt:lpstr>
      <vt:lpstr>Ham Sandwich Theorem</vt:lpstr>
      <vt:lpstr>Generalized Ham Sandwich Theorem</vt:lpstr>
      <vt:lpstr>Generalized Ham Sandwich - cont’d</vt:lpstr>
      <vt:lpstr>PPA</vt:lpstr>
      <vt:lpstr>Borsuk-Ulam Theorem</vt:lpstr>
      <vt:lpstr>Borsuk Ulam  Ham Sandwich</vt:lpstr>
      <vt:lpstr>Tucker’s Lemma</vt:lpstr>
      <vt:lpstr>Approximate Tucker</vt:lpstr>
      <vt:lpstr>Techniques</vt:lpstr>
      <vt:lpstr>Formal Definitions</vt:lpstr>
      <vt:lpstr>Overview</vt:lpstr>
      <vt:lpstr>Discrete  Continuous</vt:lpstr>
      <vt:lpstr>Overview</vt:lpstr>
      <vt:lpstr>Step 1: Preliminary Sphere Coloring</vt:lpstr>
      <vt:lpstr>Step 1: Preliminary Sphere Coloring</vt:lpstr>
      <vt:lpstr>Step 1: Preliminary Sphere Coloring</vt:lpstr>
      <vt:lpstr>Step 2: Cut the 2D Instance</vt:lpstr>
      <vt:lpstr>Step 3: Color the Interior</vt:lpstr>
      <vt:lpstr>Step 3: Color the Interior</vt:lpstr>
      <vt:lpstr>Step 3: Color the Interior</vt:lpstr>
      <vt:lpstr>PPAD &amp; Other Related Problems</vt:lpstr>
      <vt:lpstr>Total Search Problems</vt:lpstr>
      <vt:lpstr>PPAD</vt:lpstr>
      <vt:lpstr>Sperner’s Lemma</vt:lpstr>
      <vt:lpstr>Sperner’s Lemma</vt:lpstr>
      <vt:lpstr>Complexity of Sperner / Tucker</vt:lpstr>
      <vt:lpstr>Approximate Sperner / Tucker</vt:lpstr>
      <vt:lpstr>Application: Cake Cutting</vt:lpstr>
      <vt:lpstr>Applications: Cake-Cutting</vt:lpstr>
      <vt:lpstr>Applications: Cake-Cutting</vt:lpstr>
      <vt:lpstr>Application: Consensus Halving</vt:lpstr>
      <vt:lpstr>Application: Consensus Halving</vt:lpstr>
      <vt:lpstr>Application: Consensus Halving</vt:lpstr>
      <vt:lpstr>Conclusions</vt:lpstr>
      <vt:lpstr>Conclusions</vt:lpstr>
      <vt:lpstr>Open Problems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Ruiquan Gao</dc:creator>
  <cp:lastModifiedBy>rqgao</cp:lastModifiedBy>
  <cp:revision>755</cp:revision>
  <dcterms:created xsi:type="dcterms:W3CDTF">2024-05-14T07:47:38Z</dcterms:created>
  <dcterms:modified xsi:type="dcterms:W3CDTF">2025-09-26T05:38:39Z</dcterms:modified>
</cp:coreProperties>
</file>